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63" r:id="rId1"/>
  </p:sldMasterIdLst>
  <p:notesMasterIdLst>
    <p:notesMasterId r:id="rId16"/>
  </p:notesMasterIdLst>
  <p:handoutMasterIdLst>
    <p:handoutMasterId r:id="rId17"/>
  </p:handoutMasterIdLst>
  <p:sldIdLst>
    <p:sldId id="263" r:id="rId2"/>
    <p:sldId id="257" r:id="rId3"/>
    <p:sldId id="258" r:id="rId4"/>
    <p:sldId id="260" r:id="rId5"/>
    <p:sldId id="259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derico peconi" initials="fp" lastIdx="2" clrIdx="0">
    <p:extLst>
      <p:ext uri="{19B8F6BF-5375-455C-9EA6-DF929625EA0E}">
        <p15:presenceInfo xmlns:p15="http://schemas.microsoft.com/office/powerpoint/2012/main" userId="e0645857864533a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0022"/>
    <a:srgbClr val="000000"/>
    <a:srgbClr val="C5374D"/>
    <a:srgbClr val="FFFFFF"/>
    <a:srgbClr val="F93E39"/>
    <a:srgbClr val="F4AE30"/>
    <a:srgbClr val="9ED3D7"/>
    <a:srgbClr val="8AC6CD"/>
    <a:srgbClr val="FFFFD5"/>
    <a:srgbClr val="FFFF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50" autoAdjust="0"/>
    <p:restoredTop sz="88014" autoAdjust="0"/>
  </p:normalViewPr>
  <p:slideViewPr>
    <p:cSldViewPr>
      <p:cViewPr varScale="1">
        <p:scale>
          <a:sx n="110" d="100"/>
          <a:sy n="110" d="100"/>
        </p:scale>
        <p:origin x="132" y="78"/>
      </p:cViewPr>
      <p:guideLst>
        <p:guide orient="horz" pos="2160"/>
        <p:guide pos="3840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1688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5A0B675-AE2F-4F38-9DF7-32BBA3727D7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5894B3B6-F8C2-4054-98BB-371C91E95C1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85EB25EE-49FA-477B-B989-3597C13F4A73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US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14036249-DA36-4F71-9BDA-961C73D82D94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B7DAF4E8-1979-4BCB-9FA0-DF4C44BDC317}" type="slidenum">
              <a:rPr lang="it-IT" altLang="en-US"/>
              <a:pPr/>
              <a:t>‹N›</a:t>
            </a:fld>
            <a:endParaRPr lang="it-IT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7F31767C-9B96-40E1-8577-A41805A5BBD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US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3F805717-6A3F-4B56-8FBC-27C08FD2B76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ED87ABA6-D50C-4C0F-9130-A9353497D60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F00CBACE-067B-4D81-B90E-71DE7E75BEA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en-US"/>
              <a:t>Fare clic per modificare gli stili del testo dello schema</a:t>
            </a:r>
          </a:p>
          <a:p>
            <a:pPr lvl="1"/>
            <a:r>
              <a:rPr lang="it-IT" altLang="en-US"/>
              <a:t>Secondo livello</a:t>
            </a:r>
          </a:p>
          <a:p>
            <a:pPr lvl="2"/>
            <a:r>
              <a:rPr lang="it-IT" altLang="en-US"/>
              <a:t>Terzo livello</a:t>
            </a:r>
          </a:p>
          <a:p>
            <a:pPr lvl="3"/>
            <a:r>
              <a:rPr lang="it-IT" altLang="en-US"/>
              <a:t>Quarto livello</a:t>
            </a:r>
          </a:p>
          <a:p>
            <a:pPr lvl="4"/>
            <a:r>
              <a:rPr lang="it-IT" altLang="en-US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733D283C-D6A1-4437-AD8A-261793DBDED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US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CFC70EC5-7B2F-4207-9E17-5BAE6EE237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E86716BA-F8B0-46FE-868B-08C89F13D35E}" type="slidenum">
              <a:rPr lang="it-IT" altLang="en-US"/>
              <a:pPr/>
              <a:t>‹N›</a:t>
            </a:fld>
            <a:endParaRPr lang="it-IT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7A3307C-ADD5-42E1-A46E-150DC59796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A3EF67-0C49-4DA2-AE86-76FFE8ADEC55}" type="slidenum">
              <a:rPr lang="it-IT" altLang="en-US"/>
              <a:pPr/>
              <a:t>1</a:t>
            </a:fld>
            <a:endParaRPr lang="it-IT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76EAD832-B544-4068-A3BD-9A61C52EFE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4DAC1C2B-68C4-41A0-B0EF-2411ADEA39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143ACC4-5316-414C-AE22-DD63B67504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946872-B65B-461B-BB71-128F6309ACC1}" type="slidenum">
              <a:rPr lang="it-IT" altLang="en-US"/>
              <a:pPr/>
              <a:t>2</a:t>
            </a:fld>
            <a:endParaRPr lang="it-IT" altLang="en-US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0B083CC7-1DF0-4C2A-8A41-D6696E8D48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79B704FA-FFB2-4F4A-BAAD-F5B5A0EE1D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altLang="en-US" dirty="0"/>
              <a:t>the brittleness problem was actually known since the early 2000’s, however, with </a:t>
            </a:r>
            <a:r>
              <a:rPr lang="en-US" altLang="en-US" dirty="0" err="1"/>
              <a:t>Szegedy</a:t>
            </a:r>
            <a:r>
              <a:rPr lang="en-US" altLang="en-US" dirty="0"/>
              <a:t> et al. we have the first characterization on how to find such worse case adversarial examples </a:t>
            </a:r>
          </a:p>
          <a:p>
            <a:pPr marL="0" indent="0">
              <a:buNone/>
            </a:pPr>
            <a:r>
              <a:rPr lang="en-US" altLang="en-US" dirty="0"/>
              <a:t>      perturbation is basically imperceptible to the human-eye or at least ‘apparently’ not semantically significant. A human would of course still classify the perturbed image as a dog, whereas a performant classifier is convinced the image is depicting a cat.</a:t>
            </a:r>
          </a:p>
          <a:p>
            <a:pPr marL="228600" indent="-228600">
              <a:buAutoNum type="arabicParenR"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3) Where the perturbation delta need to stay within the set of allowed perturbation i.e. small perturbation, l is the loss function, </a:t>
            </a:r>
            <a:r>
              <a:rPr lang="en-US" altLang="en-US" dirty="0" err="1"/>
              <a:t>f_theta</a:t>
            </a:r>
            <a:r>
              <a:rPr lang="en-US" altLang="en-US" dirty="0"/>
              <a:t> the classifier and </a:t>
            </a:r>
            <a:r>
              <a:rPr lang="en-US" altLang="en-US" dirty="0" err="1"/>
              <a:t>x,y</a:t>
            </a:r>
            <a:r>
              <a:rPr lang="en-US" altLang="en-US" dirty="0"/>
              <a:t> respectively the sample and its true class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The thesis focuses on this problem in particular we developed an attempt to try to make these models more robust against adversarial examples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A054E25-5297-4EE3-903D-A9DA8AE561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B05417-C40F-450B-85B2-0DC6097C6114}" type="slidenum">
              <a:rPr lang="it-IT" altLang="en-US"/>
              <a:pPr/>
              <a:t>3</a:t>
            </a:fld>
            <a:endParaRPr lang="it-IT" altLang="en-US"/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5EC3DD5F-DCFC-447B-BAD2-C0AD984638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A948574C-45E6-4D4C-AE79-CEF4152242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EC057D0-1E56-4393-895B-68102366A5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A77678-54D0-4D28-8C24-700968230823}" type="slidenum">
              <a:rPr lang="it-IT" altLang="en-US"/>
              <a:pPr/>
              <a:t>4</a:t>
            </a:fld>
            <a:endParaRPr lang="it-IT" altLang="en-US"/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38DC5699-8EED-4ABB-8F5B-F568C1B2C4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A3A5A87F-98DB-460E-917B-9A4120E7BF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9DEAAAF-8555-45FB-BFE1-CBD9A541F8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948E5C-3812-4D9E-9DCE-0FC7BEA8001D}" type="slidenum">
              <a:rPr lang="it-IT" altLang="en-US"/>
              <a:pPr/>
              <a:t>5</a:t>
            </a:fld>
            <a:endParaRPr lang="it-IT" altLang="en-US"/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977E9B5A-B716-4B07-93D3-2775D2D6DA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7209E8D8-F0D4-40EE-BAFC-D41A866A91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7A3307C-ADD5-42E1-A46E-150DC59796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A3EF67-0C49-4DA2-AE86-76FFE8ADEC55}" type="slidenum">
              <a:rPr lang="it-IT" altLang="en-US"/>
              <a:pPr/>
              <a:t>14</a:t>
            </a:fld>
            <a:endParaRPr lang="it-IT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76EAD832-B544-4068-A3BD-9A61C52EFE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4DAC1C2B-68C4-41A0-B0EF-2411ADEA39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7649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F644A-C908-4E72-A0D9-2A7027A94904}" type="datetime1">
              <a:rPr lang="it-IT" altLang="en-US" smtClean="0"/>
              <a:pPr/>
              <a:t>12/10/2020</a:t>
            </a:fld>
            <a:endParaRPr lang="it-IT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/>
              <a:t>Titolo Presentazione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A40E29F1-C288-43F9-87F8-22899A4300F0}" type="slidenum">
              <a:rPr lang="it-IT" altLang="en-US" smtClean="0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655141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1D2CD-264E-419E-BD2F-2BB7D8AE1B9F}" type="datetime1">
              <a:rPr lang="it-IT" altLang="en-US" smtClean="0"/>
              <a:pPr/>
              <a:t>12/10/2020</a:t>
            </a:fld>
            <a:endParaRPr lang="it-IT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/>
              <a:t>Titolo Presentazione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2901695E-5018-452A-99AC-2EE49B271AEC}" type="slidenum">
              <a:rPr lang="it-IT" altLang="en-US" smtClean="0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884188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E02E3-CBC1-4DD3-97BD-F50C42ABDF8A}" type="datetime1">
              <a:rPr lang="it-IT" altLang="en-US" smtClean="0"/>
              <a:pPr/>
              <a:t>12/10/2020</a:t>
            </a:fld>
            <a:endParaRPr lang="it-IT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/>
              <a:t>Titolo Presentazione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496B32BD-8D46-49D1-A267-0163BC32559F}" type="slidenum">
              <a:rPr lang="it-IT" altLang="en-US" smtClean="0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684368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98EA0F-E0E7-487E-8F4B-9DD96CDF8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019" y="409578"/>
            <a:ext cx="10079567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87CA99-C486-440D-BB14-20163C29DF9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488019" y="1752600"/>
            <a:ext cx="4938183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5374494-FCE5-407E-92A6-10B13BCDF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9400" y="1752600"/>
            <a:ext cx="4938184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172869B-76B7-4496-A980-7ECC6C54DA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91200" y="61468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20437663-C33B-48AF-8BA5-32FCABD8F1CD}" type="datetime1">
              <a:rPr lang="it-IT" altLang="en-US"/>
              <a:pPr/>
              <a:t>12/10/2020</a:t>
            </a:fld>
            <a:endParaRPr lang="it-IT" alt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F99FBD3-25B7-442C-8E3C-D4242C8CC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25600" y="61468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US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80657AA-DF1A-4E6A-B217-C0CB5C27F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468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US"/>
              <a:t>Pagina </a:t>
            </a:r>
            <a:fld id="{AEEA3609-BF3C-4C56-AF88-1FEAC8460943}" type="slidenum">
              <a:rPr lang="it-IT" altLang="en-US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7663701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olo e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A11CDD-7C2A-46E7-9D90-DEE70AC35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019" y="409578"/>
            <a:ext cx="10079567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abella 2">
            <a:extLst>
              <a:ext uri="{FF2B5EF4-FFF2-40B4-BE49-F238E27FC236}">
                <a16:creationId xmlns:a16="http://schemas.microsoft.com/office/drawing/2014/main" id="{4C160745-6F56-419A-9F26-BEA8C2164A75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1488019" y="1752600"/>
            <a:ext cx="10079567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EF01B3E-B2DC-40CA-BD51-B2124573D7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91200" y="61468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8D84A2E2-3C96-42E3-9BE5-D4012FE1A01F}" type="datetime1">
              <a:rPr lang="it-IT" altLang="en-US"/>
              <a:pPr/>
              <a:t>12/10/2020</a:t>
            </a:fld>
            <a:endParaRPr lang="it-IT" alt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580ADEF-B833-4B69-B597-20C1450EB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25600" y="61468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US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0696570-CE66-41C2-B684-1050ED3C6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468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US"/>
              <a:t>Pagina </a:t>
            </a:r>
            <a:fld id="{D42FE144-14FF-4240-AD2D-0882C02E698B}" type="slidenum">
              <a:rPr lang="it-IT" altLang="en-US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098227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olo e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4DD72B-AAE1-4396-886D-4F8957B6B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019" y="409578"/>
            <a:ext cx="10079567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grafico 2">
            <a:extLst>
              <a:ext uri="{FF2B5EF4-FFF2-40B4-BE49-F238E27FC236}">
                <a16:creationId xmlns:a16="http://schemas.microsoft.com/office/drawing/2014/main" id="{53524F52-0F26-4AFB-92D5-D95C77658A43}"/>
              </a:ext>
            </a:extLst>
          </p:cNvPr>
          <p:cNvSpPr>
            <a:spLocks noGrp="1"/>
          </p:cNvSpPr>
          <p:nvPr>
            <p:ph type="chart" idx="1"/>
          </p:nvPr>
        </p:nvSpPr>
        <p:spPr>
          <a:xfrm>
            <a:off x="1488019" y="1752600"/>
            <a:ext cx="10079567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9D8B4FB-C1F3-40DB-A42A-10643CF733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91200" y="61468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8D8D5824-9242-43FA-B7F4-FBDD346E3143}" type="datetime1">
              <a:rPr lang="it-IT" altLang="en-US"/>
              <a:pPr/>
              <a:t>12/10/2020</a:t>
            </a:fld>
            <a:endParaRPr lang="it-IT" alt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F350D7-FD31-492D-8828-47E61065D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25600" y="61468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US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AFBA34D-4EE7-4067-9CF8-701F5A800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468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US"/>
              <a:t>Pagina </a:t>
            </a:r>
            <a:fld id="{B41E161E-6085-457D-9055-3A1853716055}" type="slidenum">
              <a:rPr lang="it-IT" altLang="en-US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4998058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EE4D0494-968B-401A-A06C-9FCC4EC46EE1}"/>
              </a:ext>
            </a:extLst>
          </p:cNvPr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830022"/>
          </a:solidFill>
          <a:ln>
            <a:solidFill>
              <a:srgbClr val="8300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C7348434-5182-48A6-9A36-AA048E4235AE}"/>
              </a:ext>
            </a:extLst>
          </p:cNvPr>
          <p:cNvSpPr/>
          <p:nvPr userDrawn="1"/>
        </p:nvSpPr>
        <p:spPr>
          <a:xfrm>
            <a:off x="838200" y="6096000"/>
            <a:ext cx="11353800" cy="260350"/>
          </a:xfrm>
          <a:prstGeom prst="rect">
            <a:avLst/>
          </a:prstGeom>
          <a:solidFill>
            <a:srgbClr val="830022"/>
          </a:solidFill>
          <a:ln>
            <a:solidFill>
              <a:srgbClr val="8300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55DF0A5-D700-4BC8-B0E5-0D6FFBA32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76200"/>
            <a:ext cx="10515600" cy="1325563"/>
          </a:xfrm>
        </p:spPr>
        <p:txBody>
          <a:bodyPr>
            <a:normAutofit/>
          </a:bodyPr>
          <a:lstStyle>
            <a:lvl1pPr algn="ctr">
              <a:defRPr sz="3400"/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4254D3E-AD37-4DFE-82BF-A7AA1442B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8C38A81-5EC2-4E41-AC8C-25B194B559B0}" type="datetime1">
              <a:rPr lang="it-IT" altLang="en-US" smtClean="0"/>
              <a:pPr/>
              <a:t>12/10/2020</a:t>
            </a:fld>
            <a:endParaRPr lang="it-IT" alt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B27306A-25B8-40B2-9B0B-376859B8F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2A59FAC-FFF1-4914-BFF1-541EDED4C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altLang="en-US" dirty="0"/>
              <a:t>Pagina </a:t>
            </a:r>
            <a:fld id="{8C95FA2A-CA82-4CD7-AE80-7AA60B50C2DD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573854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FD8F5-D5BF-474E-B667-42B2FB10654B}" type="datetime1">
              <a:rPr lang="it-IT" altLang="en-US" smtClean="0"/>
              <a:pPr/>
              <a:t>12/10/2020</a:t>
            </a:fld>
            <a:endParaRPr lang="it-IT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/>
              <a:t>Titolo Presentazione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57E5E40B-2DEA-4C9A-9275-4D712912F323}" type="slidenum">
              <a:rPr lang="it-IT" altLang="en-US" smtClean="0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922043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0DE63-8218-4197-87BF-6A968C1FA32E}" type="datetime1">
              <a:rPr lang="it-IT" altLang="en-US" smtClean="0"/>
              <a:pPr/>
              <a:t>12/10/2020</a:t>
            </a:fld>
            <a:endParaRPr lang="it-IT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/>
              <a:t>Titolo Presentazione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C1C1350B-2D27-4FAD-8F62-D5D3009AD92B}" type="slidenum">
              <a:rPr lang="it-IT" altLang="en-US" smtClean="0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913109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3400"/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F2043-0B50-414B-AFD9-EBB41DD3D95E}" type="datetime1">
              <a:rPr lang="it-IT" altLang="en-US" smtClean="0"/>
              <a:pPr/>
              <a:t>12/10/2020</a:t>
            </a:fld>
            <a:endParaRPr lang="it-IT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/>
              <a:t>Titolo Presentazione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03162780-382C-49DF-8CA6-D79478EFEAB6}" type="slidenum">
              <a:rPr lang="it-IT" altLang="en-US" smtClean="0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42641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1797F-0156-4516-BCA5-A11F6A8EF501}" type="datetime1">
              <a:rPr lang="it-IT" altLang="en-US" smtClean="0"/>
              <a:pPr/>
              <a:t>12/10/2020</a:t>
            </a:fld>
            <a:endParaRPr lang="it-IT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/>
              <a:t>Titolo Presentazione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99538086-BD6C-4294-ADAE-E46F26D21C4D}" type="slidenum">
              <a:rPr lang="it-IT" altLang="en-US" smtClean="0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298899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8F81-1B62-4736-A650-C9FF7C76B17A}" type="datetime1">
              <a:rPr lang="it-IT" altLang="en-US" smtClean="0"/>
              <a:pPr/>
              <a:t>12/10/2020</a:t>
            </a:fld>
            <a:endParaRPr lang="it-IT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/>
              <a:t>Titolo Presentazione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63A290F-2E1F-4730-B7DF-71B5BA9CA844}" type="slidenum">
              <a:rPr lang="it-IT" altLang="en-US" smtClean="0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195842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CBE69-8C96-4BD9-ADE7-076F774C533D}" type="datetime1">
              <a:rPr lang="it-IT" altLang="en-US" smtClean="0"/>
              <a:pPr/>
              <a:t>12/10/2020</a:t>
            </a:fld>
            <a:endParaRPr lang="it-IT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/>
              <a:t>Titolo Presentazione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25BE483D-DE3A-408E-BF1F-24CF00C68F31}" type="slidenum">
              <a:rPr lang="it-IT" altLang="en-US" smtClean="0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3345585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52C78-4722-46FF-AF66-0C704BA66BE3}" type="datetime1">
              <a:rPr lang="it-IT" altLang="en-US" smtClean="0"/>
              <a:pPr/>
              <a:t>12/10/2020</a:t>
            </a:fld>
            <a:endParaRPr lang="it-IT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/>
              <a:t>Titolo Presentazione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6AAA9C82-A44F-4B6E-9A7A-7CB5C78D2A42}" type="slidenum">
              <a:rPr lang="it-IT" altLang="en-US" smtClean="0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864369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489FC-7255-43F2-AF6E-79FF9FC3A475}" type="datetime1">
              <a:rPr lang="it-IT" altLang="en-US" smtClean="0"/>
              <a:pPr/>
              <a:t>12/10/2020</a:t>
            </a:fld>
            <a:endParaRPr lang="it-IT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/>
              <a:t>Titolo Presentazione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7D736F8D-C637-48A8-838A-15F7F69DC118}" type="slidenum">
              <a:rPr lang="it-IT" altLang="en-US" smtClean="0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336458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C38A81-5EC2-4E41-AC8C-25B194B559B0}" type="datetime1">
              <a:rPr lang="it-IT" altLang="en-US" smtClean="0"/>
              <a:pPr/>
              <a:t>12/10/2020</a:t>
            </a:fld>
            <a:endParaRPr lang="it-IT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altLang="en-US"/>
              <a:t>Titolo Presentazione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altLang="en-US"/>
              <a:t>Pagina </a:t>
            </a:r>
            <a:fld id="{8C95FA2A-CA82-4CD7-AE80-7AA60B50C2DD}" type="slidenum">
              <a:rPr lang="it-IT" altLang="en-US" smtClean="0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3998311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45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microsoft.com/office/2007/relationships/hdphoto" Target="../media/hdphoto1.wdp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tags" Target="../tags/tag41.xml"/><Relationship Id="rId18" Type="http://schemas.openxmlformats.org/officeDocument/2006/relationships/tags" Target="../tags/tag46.xml"/><Relationship Id="rId26" Type="http://schemas.openxmlformats.org/officeDocument/2006/relationships/image" Target="../media/image54.png"/><Relationship Id="rId39" Type="http://schemas.openxmlformats.org/officeDocument/2006/relationships/image" Target="../media/image67.PNG"/><Relationship Id="rId3" Type="http://schemas.openxmlformats.org/officeDocument/2006/relationships/tags" Target="../tags/tag31.xml"/><Relationship Id="rId21" Type="http://schemas.openxmlformats.org/officeDocument/2006/relationships/image" Target="../media/image49.png"/><Relationship Id="rId34" Type="http://schemas.openxmlformats.org/officeDocument/2006/relationships/image" Target="../media/image62.png"/><Relationship Id="rId7" Type="http://schemas.openxmlformats.org/officeDocument/2006/relationships/tags" Target="../tags/tag35.xml"/><Relationship Id="rId12" Type="http://schemas.openxmlformats.org/officeDocument/2006/relationships/tags" Target="../tags/tag40.xml"/><Relationship Id="rId17" Type="http://schemas.openxmlformats.org/officeDocument/2006/relationships/tags" Target="../tags/tag45.xml"/><Relationship Id="rId25" Type="http://schemas.openxmlformats.org/officeDocument/2006/relationships/image" Target="../media/image53.png"/><Relationship Id="rId33" Type="http://schemas.openxmlformats.org/officeDocument/2006/relationships/image" Target="../media/image61.png"/><Relationship Id="rId38" Type="http://schemas.openxmlformats.org/officeDocument/2006/relationships/image" Target="../media/image66.PNG"/><Relationship Id="rId2" Type="http://schemas.openxmlformats.org/officeDocument/2006/relationships/tags" Target="../tags/tag30.xml"/><Relationship Id="rId16" Type="http://schemas.openxmlformats.org/officeDocument/2006/relationships/tags" Target="../tags/tag44.xml"/><Relationship Id="rId20" Type="http://schemas.openxmlformats.org/officeDocument/2006/relationships/slideLayout" Target="../slideLayouts/slideLayout15.xml"/><Relationship Id="rId29" Type="http://schemas.openxmlformats.org/officeDocument/2006/relationships/image" Target="../media/image57.png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tags" Target="../tags/tag39.xml"/><Relationship Id="rId24" Type="http://schemas.openxmlformats.org/officeDocument/2006/relationships/image" Target="../media/image52.png"/><Relationship Id="rId32" Type="http://schemas.openxmlformats.org/officeDocument/2006/relationships/image" Target="../media/image60.png"/><Relationship Id="rId37" Type="http://schemas.openxmlformats.org/officeDocument/2006/relationships/image" Target="../media/image65.png"/><Relationship Id="rId5" Type="http://schemas.openxmlformats.org/officeDocument/2006/relationships/tags" Target="../tags/tag33.xml"/><Relationship Id="rId15" Type="http://schemas.openxmlformats.org/officeDocument/2006/relationships/tags" Target="../tags/tag43.xml"/><Relationship Id="rId23" Type="http://schemas.openxmlformats.org/officeDocument/2006/relationships/image" Target="../media/image51.png"/><Relationship Id="rId28" Type="http://schemas.openxmlformats.org/officeDocument/2006/relationships/image" Target="../media/image56.png"/><Relationship Id="rId36" Type="http://schemas.openxmlformats.org/officeDocument/2006/relationships/image" Target="../media/image64.png"/><Relationship Id="rId10" Type="http://schemas.openxmlformats.org/officeDocument/2006/relationships/tags" Target="../tags/tag38.xml"/><Relationship Id="rId19" Type="http://schemas.openxmlformats.org/officeDocument/2006/relationships/tags" Target="../tags/tag47.xml"/><Relationship Id="rId31" Type="http://schemas.openxmlformats.org/officeDocument/2006/relationships/image" Target="../media/image59.png"/><Relationship Id="rId4" Type="http://schemas.openxmlformats.org/officeDocument/2006/relationships/tags" Target="../tags/tag32.xml"/><Relationship Id="rId9" Type="http://schemas.openxmlformats.org/officeDocument/2006/relationships/tags" Target="../tags/tag37.xml"/><Relationship Id="rId14" Type="http://schemas.openxmlformats.org/officeDocument/2006/relationships/tags" Target="../tags/tag42.xml"/><Relationship Id="rId22" Type="http://schemas.openxmlformats.org/officeDocument/2006/relationships/image" Target="../media/image50.svg"/><Relationship Id="rId27" Type="http://schemas.openxmlformats.org/officeDocument/2006/relationships/image" Target="../media/image55.png"/><Relationship Id="rId30" Type="http://schemas.openxmlformats.org/officeDocument/2006/relationships/image" Target="../media/image58.png"/><Relationship Id="rId35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arbiter1elegantiae/Robustness-of-deep-neural-networks-with-trainable-activation-functions" TargetMode="Externa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tags" Target="../tags/tag4.xm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13.PNG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23.png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12" Type="http://schemas.openxmlformats.org/officeDocument/2006/relationships/image" Target="../media/image22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21.png"/><Relationship Id="rId5" Type="http://schemas.openxmlformats.org/officeDocument/2006/relationships/tags" Target="../tags/tag10.xml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tags" Target="../tags/tag9.xml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slideLayout" Target="../slideLayouts/slideLayout15.xml"/><Relationship Id="rId18" Type="http://schemas.openxmlformats.org/officeDocument/2006/relationships/image" Target="../media/image30.png"/><Relationship Id="rId26" Type="http://schemas.openxmlformats.org/officeDocument/2006/relationships/image" Target="../media/image38.PNG"/><Relationship Id="rId3" Type="http://schemas.openxmlformats.org/officeDocument/2006/relationships/tags" Target="../tags/tag15.xml"/><Relationship Id="rId21" Type="http://schemas.openxmlformats.org/officeDocument/2006/relationships/image" Target="../media/image33.png"/><Relationship Id="rId7" Type="http://schemas.openxmlformats.org/officeDocument/2006/relationships/tags" Target="../tags/tag19.xml"/><Relationship Id="rId12" Type="http://schemas.openxmlformats.org/officeDocument/2006/relationships/tags" Target="../tags/tag24.xml"/><Relationship Id="rId17" Type="http://schemas.openxmlformats.org/officeDocument/2006/relationships/image" Target="../media/image29.png"/><Relationship Id="rId25" Type="http://schemas.openxmlformats.org/officeDocument/2006/relationships/image" Target="../media/image37.png"/><Relationship Id="rId2" Type="http://schemas.openxmlformats.org/officeDocument/2006/relationships/tags" Target="../tags/tag14.xml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24" Type="http://schemas.openxmlformats.org/officeDocument/2006/relationships/image" Target="../media/image36.png"/><Relationship Id="rId5" Type="http://schemas.openxmlformats.org/officeDocument/2006/relationships/tags" Target="../tags/tag17.xml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openxmlformats.org/officeDocument/2006/relationships/tags" Target="../tags/tag22.xml"/><Relationship Id="rId19" Type="http://schemas.openxmlformats.org/officeDocument/2006/relationships/image" Target="../media/image31.png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image" Target="../media/image26.png"/><Relationship Id="rId22" Type="http://schemas.openxmlformats.org/officeDocument/2006/relationships/image" Target="../media/image34.png"/><Relationship Id="rId27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7" name="Rectangle 11">
            <a:extLst>
              <a:ext uri="{FF2B5EF4-FFF2-40B4-BE49-F238E27FC236}">
                <a16:creationId xmlns:a16="http://schemas.microsoft.com/office/drawing/2014/main" id="{7337EC7A-4021-46FB-8B53-7855FF833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419600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DB965289-0DEA-41CC-B18F-56354A0C855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905000" y="1751708"/>
            <a:ext cx="9296399" cy="1555263"/>
          </a:xfrm>
        </p:spPr>
        <p:txBody>
          <a:bodyPr anchor="t">
            <a:noAutofit/>
          </a:bodyPr>
          <a:lstStyle/>
          <a:p>
            <a:r>
              <a:rPr lang="en-US" altLang="en-US" sz="4000" dirty="0">
                <a:solidFill>
                  <a:schemeClr val="bg1"/>
                </a:solidFill>
              </a:rPr>
              <a:t>Robustness Of Deep Neural Networks Using </a:t>
            </a:r>
            <a:br>
              <a:rPr lang="en-US" altLang="en-US" sz="4000" dirty="0">
                <a:solidFill>
                  <a:schemeClr val="bg1"/>
                </a:solidFill>
              </a:rPr>
            </a:br>
            <a:r>
              <a:rPr lang="en-US" altLang="en-US" sz="4000" dirty="0">
                <a:solidFill>
                  <a:schemeClr val="bg1"/>
                </a:solidFill>
              </a:rPr>
              <a:t>Trainable Activation Functions</a:t>
            </a:r>
          </a:p>
        </p:txBody>
      </p:sp>
      <p:sp>
        <p:nvSpPr>
          <p:cNvPr id="34820" name="Rectangle 4">
            <a:extLst>
              <a:ext uri="{FF2B5EF4-FFF2-40B4-BE49-F238E27FC236}">
                <a16:creationId xmlns:a16="http://schemas.microsoft.com/office/drawing/2014/main" id="{ADAA74D7-9861-4DF1-B391-2C59E316805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676400" y="364517"/>
            <a:ext cx="9296400" cy="959501"/>
          </a:xfrm>
        </p:spPr>
        <p:txBody>
          <a:bodyPr>
            <a:normAutofit lnSpcReduction="10000"/>
          </a:bodyPr>
          <a:lstStyle/>
          <a:p>
            <a:r>
              <a:rPr lang="it-IT" sz="1400" i="1" dirty="0">
                <a:solidFill>
                  <a:schemeClr val="accent4"/>
                </a:solidFill>
              </a:rPr>
              <a:t>FACOLTÀ DI INGEGNERIA DELL’INFORMAZIONE, INFORMATICA E STATISTICA</a:t>
            </a:r>
          </a:p>
          <a:p>
            <a:r>
              <a:rPr lang="it-IT" sz="1600" b="1" dirty="0">
                <a:solidFill>
                  <a:schemeClr val="accent4"/>
                </a:solidFill>
              </a:rPr>
              <a:t>Corso di Laurea Magistrale in Computer Science</a:t>
            </a:r>
          </a:p>
          <a:p>
            <a:r>
              <a:rPr lang="it-IT" sz="1600" dirty="0" err="1">
                <a:solidFill>
                  <a:schemeClr val="accent4"/>
                </a:solidFill>
              </a:rPr>
              <a:t>Thesis</a:t>
            </a:r>
            <a:r>
              <a:rPr lang="it-IT" sz="1600" dirty="0">
                <a:solidFill>
                  <a:schemeClr val="accent4"/>
                </a:solidFill>
              </a:rPr>
              <a:t> Defense</a:t>
            </a:r>
          </a:p>
          <a:p>
            <a:endParaRPr lang="en-US" altLang="en-US" sz="1600" b="1" dirty="0">
              <a:solidFill>
                <a:schemeClr val="accent4"/>
              </a:solidFill>
            </a:endParaRPr>
          </a:p>
        </p:txBody>
      </p:sp>
      <p:grpSp>
        <p:nvGrpSpPr>
          <p:cNvPr id="34833" name="Group 17">
            <a:extLst>
              <a:ext uri="{FF2B5EF4-FFF2-40B4-BE49-F238E27FC236}">
                <a16:creationId xmlns:a16="http://schemas.microsoft.com/office/drawing/2014/main" id="{785CEA9A-6AFE-40B6-BDBC-41FE49A17391}"/>
              </a:ext>
            </a:extLst>
          </p:cNvPr>
          <p:cNvGrpSpPr>
            <a:grpSpLocks/>
          </p:cNvGrpSpPr>
          <p:nvPr/>
        </p:nvGrpSpPr>
        <p:grpSpPr bwMode="auto">
          <a:xfrm>
            <a:off x="-1143000" y="3581403"/>
            <a:ext cx="13411200" cy="3652651"/>
            <a:chOff x="-592" y="1736"/>
            <a:chExt cx="6352" cy="2584"/>
          </a:xfrm>
        </p:grpSpPr>
        <p:pic>
          <p:nvPicPr>
            <p:cNvPr id="34831" name="Picture 15" descr="Fondino">
              <a:extLst>
                <a:ext uri="{FF2B5EF4-FFF2-40B4-BE49-F238E27FC236}">
                  <a16:creationId xmlns:a16="http://schemas.microsoft.com/office/drawing/2014/main" id="{7AD5DC80-8ED1-41DA-999D-22DBD42B24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1" y="2139"/>
              <a:ext cx="5811" cy="2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829" name="Picture 13" descr="logo +marchio">
              <a:extLst>
                <a:ext uri="{FF2B5EF4-FFF2-40B4-BE49-F238E27FC236}">
                  <a16:creationId xmlns:a16="http://schemas.microsoft.com/office/drawing/2014/main" id="{C166F77D-453D-4732-B536-5ACE0F1F2E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92" y="3086"/>
              <a:ext cx="4367" cy="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832" name="Picture 16" descr="fascia">
              <a:extLst>
                <a:ext uri="{FF2B5EF4-FFF2-40B4-BE49-F238E27FC236}">
                  <a16:creationId xmlns:a16="http://schemas.microsoft.com/office/drawing/2014/main" id="{BE4320C2-2DA3-43ED-A9BC-8AE568491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" y="1736"/>
              <a:ext cx="4444" cy="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2F036E4-2728-4E6D-843F-4BFDB975B717}"/>
              </a:ext>
            </a:extLst>
          </p:cNvPr>
          <p:cNvSpPr txBox="1"/>
          <p:nvPr/>
        </p:nvSpPr>
        <p:spPr>
          <a:xfrm>
            <a:off x="3144633" y="3871989"/>
            <a:ext cx="30480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n-lt"/>
              </a:rPr>
              <a:t>Candidate:  </a:t>
            </a:r>
          </a:p>
          <a:p>
            <a:r>
              <a:rPr lang="en-US" sz="1400" i="1" dirty="0">
                <a:solidFill>
                  <a:schemeClr val="bg1"/>
                </a:solidFill>
                <a:latin typeface="+mn-lt"/>
              </a:rPr>
              <a:t>Federico Peconi</a:t>
            </a:r>
            <a:endParaRPr lang="en-US" sz="1200" dirty="0">
              <a:solidFill>
                <a:schemeClr val="bg1"/>
              </a:solidFill>
              <a:latin typeface="+mn-lt"/>
            </a:endParaRPr>
          </a:p>
          <a:p>
            <a:endParaRPr lang="en-US" sz="1200" dirty="0">
              <a:solidFill>
                <a:schemeClr val="bg1"/>
              </a:solidFill>
              <a:latin typeface="+mn-lt"/>
            </a:endParaRPr>
          </a:p>
          <a:p>
            <a:r>
              <a:rPr lang="en-US" sz="1200" dirty="0">
                <a:solidFill>
                  <a:schemeClr val="bg1"/>
                </a:solidFill>
                <a:latin typeface="+mn-lt"/>
              </a:rPr>
              <a:t>Thesis Advisor: </a:t>
            </a:r>
          </a:p>
          <a:p>
            <a:r>
              <a:rPr lang="en-US" sz="1400" i="1" dirty="0">
                <a:solidFill>
                  <a:schemeClr val="bg1"/>
                </a:solidFill>
                <a:latin typeface="+mn-lt"/>
              </a:rPr>
              <a:t>Prof. Simone </a:t>
            </a:r>
            <a:r>
              <a:rPr lang="en-US" sz="1400" i="1" dirty="0" err="1">
                <a:solidFill>
                  <a:schemeClr val="bg1"/>
                </a:solidFill>
                <a:latin typeface="+mn-lt"/>
              </a:rPr>
              <a:t>Scardapane</a:t>
            </a:r>
            <a:endParaRPr lang="en-US" sz="1400" i="1" dirty="0">
              <a:solidFill>
                <a:schemeClr val="bg1"/>
              </a:solidFill>
              <a:latin typeface="+mn-lt"/>
            </a:endParaRPr>
          </a:p>
          <a:p>
            <a:endParaRPr lang="en-US" sz="1200" dirty="0">
              <a:solidFill>
                <a:schemeClr val="bg1"/>
              </a:solidFill>
              <a:latin typeface="+mn-lt"/>
            </a:endParaRPr>
          </a:p>
          <a:p>
            <a:r>
              <a:rPr lang="en-US" sz="1200" dirty="0">
                <a:solidFill>
                  <a:schemeClr val="bg1"/>
                </a:solidFill>
                <a:latin typeface="+mn-lt"/>
              </a:rPr>
              <a:t>Academic Year:</a:t>
            </a:r>
          </a:p>
          <a:p>
            <a:r>
              <a:rPr lang="en-US" sz="1400" i="1" dirty="0">
                <a:solidFill>
                  <a:schemeClr val="bg1"/>
                </a:solidFill>
                <a:latin typeface="+mn-lt"/>
              </a:rPr>
              <a:t>2019/2020 </a:t>
            </a:r>
            <a:r>
              <a:rPr lang="en-US" sz="1400" dirty="0">
                <a:solidFill>
                  <a:schemeClr val="bg1"/>
                </a:solidFill>
                <a:latin typeface="+mn-lt"/>
              </a:rPr>
              <a:t>	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621880A1-FB33-4EF7-9319-178E1B2210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66690" y="3972075"/>
            <a:ext cx="2505484" cy="21234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">
            <a:extLst>
              <a:ext uri="{FF2B5EF4-FFF2-40B4-BE49-F238E27FC236}">
                <a16:creationId xmlns:a16="http://schemas.microsoft.com/office/drawing/2014/main" id="{F989F9B3-7C95-4725-B314-77AC9C1EDE34}"/>
              </a:ext>
            </a:extLst>
          </p:cNvPr>
          <p:cNvSpPr/>
          <p:nvPr/>
        </p:nvSpPr>
        <p:spPr>
          <a:xfrm>
            <a:off x="7479723" y="1050615"/>
            <a:ext cx="2211807" cy="14832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1" h="20683" extrusionOk="0">
                <a:moveTo>
                  <a:pt x="21126" y="9391"/>
                </a:moveTo>
                <a:lnTo>
                  <a:pt x="16514" y="4190"/>
                </a:lnTo>
                <a:lnTo>
                  <a:pt x="13157" y="410"/>
                </a:lnTo>
                <a:cubicBezTo>
                  <a:pt x="12376" y="-457"/>
                  <a:pt x="11043" y="140"/>
                  <a:pt x="11043" y="1376"/>
                </a:cubicBezTo>
                <a:lnTo>
                  <a:pt x="11043" y="1817"/>
                </a:lnTo>
                <a:lnTo>
                  <a:pt x="1768" y="1817"/>
                </a:lnTo>
                <a:cubicBezTo>
                  <a:pt x="794" y="1817"/>
                  <a:pt x="0" y="2698"/>
                  <a:pt x="0" y="3778"/>
                </a:cubicBezTo>
                <a:lnTo>
                  <a:pt x="0" y="16908"/>
                </a:lnTo>
                <a:cubicBezTo>
                  <a:pt x="0" y="17988"/>
                  <a:pt x="794" y="18869"/>
                  <a:pt x="1768" y="18869"/>
                </a:cubicBezTo>
                <a:lnTo>
                  <a:pt x="11043" y="18869"/>
                </a:lnTo>
                <a:lnTo>
                  <a:pt x="11043" y="19310"/>
                </a:lnTo>
                <a:cubicBezTo>
                  <a:pt x="11043" y="20532"/>
                  <a:pt x="12389" y="21143"/>
                  <a:pt x="13157" y="20276"/>
                </a:cubicBezTo>
                <a:lnTo>
                  <a:pt x="16514" y="16496"/>
                </a:lnTo>
                <a:lnTo>
                  <a:pt x="21126" y="11295"/>
                </a:lnTo>
                <a:cubicBezTo>
                  <a:pt x="21600" y="10784"/>
                  <a:pt x="21600" y="9931"/>
                  <a:pt x="21126" y="939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28575" tIns="270000" rIns="28575" bIns="28575" anchor="t"/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rPr lang="fr-CA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fr-CA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endParaRPr sz="16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Freeform: Shape 38">
            <a:extLst>
              <a:ext uri="{FF2B5EF4-FFF2-40B4-BE49-F238E27FC236}">
                <a16:creationId xmlns:a16="http://schemas.microsoft.com/office/drawing/2014/main" id="{2433DCEF-3940-438D-97BD-DC4CDA114451}"/>
              </a:ext>
            </a:extLst>
          </p:cNvPr>
          <p:cNvSpPr/>
          <p:nvPr/>
        </p:nvSpPr>
        <p:spPr>
          <a:xfrm>
            <a:off x="7459450" y="2082311"/>
            <a:ext cx="295547" cy="324069"/>
          </a:xfrm>
          <a:custGeom>
            <a:avLst/>
            <a:gdLst>
              <a:gd name="connsiteX0" fmla="*/ 0 w 362384"/>
              <a:gd name="connsiteY0" fmla="*/ 291127 h 514340"/>
              <a:gd name="connsiteX1" fmla="*/ 136474 w 362384"/>
              <a:gd name="connsiteY1" fmla="*/ 496752 h 514340"/>
              <a:gd name="connsiteX2" fmla="*/ 191131 w 362384"/>
              <a:gd name="connsiteY2" fmla="*/ 507836 h 514340"/>
              <a:gd name="connsiteX3" fmla="*/ 191130 w 362384"/>
              <a:gd name="connsiteY3" fmla="*/ 507835 h 514340"/>
              <a:gd name="connsiteX4" fmla="*/ 223206 w 362384"/>
              <a:gd name="connsiteY4" fmla="*/ 514339 h 514340"/>
              <a:gd name="connsiteX5" fmla="*/ 223136 w 362384"/>
              <a:gd name="connsiteY5" fmla="*/ 514326 h 514340"/>
              <a:gd name="connsiteX6" fmla="*/ 223206 w 362384"/>
              <a:gd name="connsiteY6" fmla="*/ 514340 h 514340"/>
              <a:gd name="connsiteX7" fmla="*/ 194108 w 362384"/>
              <a:gd name="connsiteY7" fmla="*/ 514340 h 514340"/>
              <a:gd name="connsiteX8" fmla="*/ 0 w 362384"/>
              <a:gd name="connsiteY8" fmla="*/ 320250 h 514340"/>
              <a:gd name="connsiteX9" fmla="*/ 0 w 362384"/>
              <a:gd name="connsiteY9" fmla="*/ 0 h 514340"/>
              <a:gd name="connsiteX10" fmla="*/ 321875 w 362384"/>
              <a:gd name="connsiteY10" fmla="*/ 0 h 514340"/>
              <a:gd name="connsiteX11" fmla="*/ 357457 w 362384"/>
              <a:gd name="connsiteY11" fmla="*/ 61459 h 514340"/>
              <a:gd name="connsiteX12" fmla="*/ 182767 w 362384"/>
              <a:gd name="connsiteY12" fmla="*/ 375230 h 514340"/>
              <a:gd name="connsiteX13" fmla="*/ 173220 w 362384"/>
              <a:gd name="connsiteY13" fmla="*/ 492603 h 514340"/>
              <a:gd name="connsiteX14" fmla="*/ 191130 w 362384"/>
              <a:gd name="connsiteY14" fmla="*/ 507835 h 514340"/>
              <a:gd name="connsiteX15" fmla="*/ 136474 w 362384"/>
              <a:gd name="connsiteY15" fmla="*/ 496751 h 514340"/>
              <a:gd name="connsiteX16" fmla="*/ 0 w 362384"/>
              <a:gd name="connsiteY16" fmla="*/ 291126 h 514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2384" h="514340">
                <a:moveTo>
                  <a:pt x="0" y="291127"/>
                </a:moveTo>
                <a:cubicBezTo>
                  <a:pt x="0" y="383333"/>
                  <a:pt x="56412" y="462787"/>
                  <a:pt x="136474" y="496752"/>
                </a:cubicBezTo>
                <a:lnTo>
                  <a:pt x="191131" y="507836"/>
                </a:lnTo>
                <a:lnTo>
                  <a:pt x="191130" y="507835"/>
                </a:lnTo>
                <a:lnTo>
                  <a:pt x="223206" y="514339"/>
                </a:lnTo>
                <a:lnTo>
                  <a:pt x="223136" y="514326"/>
                </a:lnTo>
                <a:lnTo>
                  <a:pt x="223206" y="514340"/>
                </a:lnTo>
                <a:lnTo>
                  <a:pt x="194108" y="514340"/>
                </a:lnTo>
                <a:cubicBezTo>
                  <a:pt x="87364" y="514340"/>
                  <a:pt x="0" y="427000"/>
                  <a:pt x="0" y="320250"/>
                </a:cubicBezTo>
                <a:close/>
                <a:moveTo>
                  <a:pt x="0" y="0"/>
                </a:moveTo>
                <a:lnTo>
                  <a:pt x="321875" y="0"/>
                </a:lnTo>
                <a:cubicBezTo>
                  <a:pt x="352600" y="0"/>
                  <a:pt x="372010" y="33956"/>
                  <a:pt x="357457" y="61459"/>
                </a:cubicBezTo>
                <a:lnTo>
                  <a:pt x="182767" y="375230"/>
                </a:lnTo>
                <a:cubicBezTo>
                  <a:pt x="182767" y="375230"/>
                  <a:pt x="147291" y="453479"/>
                  <a:pt x="173220" y="492603"/>
                </a:cubicBezTo>
                <a:lnTo>
                  <a:pt x="191130" y="507835"/>
                </a:lnTo>
                <a:lnTo>
                  <a:pt x="136474" y="496751"/>
                </a:lnTo>
                <a:cubicBezTo>
                  <a:pt x="56412" y="462786"/>
                  <a:pt x="0" y="383332"/>
                  <a:pt x="0" y="291126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7212F551-4DCC-40F3-B4DB-815681FE90DB}"/>
              </a:ext>
            </a:extLst>
          </p:cNvPr>
          <p:cNvSpPr/>
          <p:nvPr/>
        </p:nvSpPr>
        <p:spPr>
          <a:xfrm>
            <a:off x="4393805" y="1183478"/>
            <a:ext cx="1825642" cy="1222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27" y="21600"/>
                </a:moveTo>
                <a:lnTo>
                  <a:pt x="1873" y="21600"/>
                </a:lnTo>
                <a:cubicBezTo>
                  <a:pt x="843" y="21600"/>
                  <a:pt x="0" y="20628"/>
                  <a:pt x="0" y="19440"/>
                </a:cubicBezTo>
                <a:lnTo>
                  <a:pt x="0" y="2160"/>
                </a:lnTo>
                <a:cubicBezTo>
                  <a:pt x="0" y="972"/>
                  <a:pt x="843" y="0"/>
                  <a:pt x="1873" y="0"/>
                </a:cubicBezTo>
                <a:lnTo>
                  <a:pt x="19727" y="0"/>
                </a:lnTo>
                <a:cubicBezTo>
                  <a:pt x="20757" y="0"/>
                  <a:pt x="21600" y="972"/>
                  <a:pt x="21600" y="2160"/>
                </a:cubicBezTo>
                <a:lnTo>
                  <a:pt x="21600" y="19440"/>
                </a:lnTo>
                <a:cubicBezTo>
                  <a:pt x="21600" y="20628"/>
                  <a:pt x="20757" y="21600"/>
                  <a:pt x="19727" y="2160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135000" rIns="28575" bIns="28575" anchor="t"/>
          <a:lstStyle/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CYCLICAL</a:t>
            </a:r>
          </a:p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</a:p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RATE</a:t>
            </a:r>
          </a:p>
        </p:txBody>
      </p:sp>
      <p:sp>
        <p:nvSpPr>
          <p:cNvPr id="8" name="Freeform: Shape 33">
            <a:extLst>
              <a:ext uri="{FF2B5EF4-FFF2-40B4-BE49-F238E27FC236}">
                <a16:creationId xmlns:a16="http://schemas.microsoft.com/office/drawing/2014/main" id="{B8D210A6-4C49-430B-AA32-DE28ECFA3E7C}"/>
              </a:ext>
            </a:extLst>
          </p:cNvPr>
          <p:cNvSpPr/>
          <p:nvPr/>
        </p:nvSpPr>
        <p:spPr>
          <a:xfrm>
            <a:off x="4398071" y="2082310"/>
            <a:ext cx="294218" cy="324068"/>
          </a:xfrm>
          <a:custGeom>
            <a:avLst/>
            <a:gdLst>
              <a:gd name="connsiteX0" fmla="*/ 0 w 360755"/>
              <a:gd name="connsiteY0" fmla="*/ 291126 h 514339"/>
              <a:gd name="connsiteX1" fmla="*/ 136470 w 360755"/>
              <a:gd name="connsiteY1" fmla="*/ 496751 h 514339"/>
              <a:gd name="connsiteX2" fmla="*/ 190406 w 360755"/>
              <a:gd name="connsiteY2" fmla="*/ 507688 h 514339"/>
              <a:gd name="connsiteX3" fmla="*/ 190406 w 360755"/>
              <a:gd name="connsiteY3" fmla="*/ 507688 h 514339"/>
              <a:gd name="connsiteX4" fmla="*/ 223207 w 360755"/>
              <a:gd name="connsiteY4" fmla="*/ 514339 h 514339"/>
              <a:gd name="connsiteX5" fmla="*/ 194108 w 360755"/>
              <a:gd name="connsiteY5" fmla="*/ 514339 h 514339"/>
              <a:gd name="connsiteX6" fmla="*/ 0 w 360755"/>
              <a:gd name="connsiteY6" fmla="*/ 320249 h 514339"/>
              <a:gd name="connsiteX7" fmla="*/ 0 w 360755"/>
              <a:gd name="connsiteY7" fmla="*/ 0 h 514339"/>
              <a:gd name="connsiteX8" fmla="*/ 320244 w 360755"/>
              <a:gd name="connsiteY8" fmla="*/ 0 h 514339"/>
              <a:gd name="connsiteX9" fmla="*/ 355825 w 360755"/>
              <a:gd name="connsiteY9" fmla="*/ 61459 h 514339"/>
              <a:gd name="connsiteX10" fmla="*/ 181145 w 360755"/>
              <a:gd name="connsiteY10" fmla="*/ 375230 h 514339"/>
              <a:gd name="connsiteX11" fmla="*/ 172283 w 360755"/>
              <a:gd name="connsiteY11" fmla="*/ 492603 h 514339"/>
              <a:gd name="connsiteX12" fmla="*/ 190406 w 360755"/>
              <a:gd name="connsiteY12" fmla="*/ 507688 h 514339"/>
              <a:gd name="connsiteX13" fmla="*/ 136470 w 360755"/>
              <a:gd name="connsiteY13" fmla="*/ 496751 h 514339"/>
              <a:gd name="connsiteX14" fmla="*/ 0 w 360755"/>
              <a:gd name="connsiteY14" fmla="*/ 291125 h 51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0755" h="514339">
                <a:moveTo>
                  <a:pt x="0" y="291126"/>
                </a:moveTo>
                <a:cubicBezTo>
                  <a:pt x="0" y="383332"/>
                  <a:pt x="56407" y="462786"/>
                  <a:pt x="136470" y="496751"/>
                </a:cubicBezTo>
                <a:lnTo>
                  <a:pt x="190406" y="507688"/>
                </a:lnTo>
                <a:lnTo>
                  <a:pt x="190406" y="507688"/>
                </a:lnTo>
                <a:lnTo>
                  <a:pt x="223207" y="514339"/>
                </a:lnTo>
                <a:lnTo>
                  <a:pt x="194108" y="514339"/>
                </a:lnTo>
                <a:cubicBezTo>
                  <a:pt x="87364" y="514339"/>
                  <a:pt x="0" y="426999"/>
                  <a:pt x="0" y="320249"/>
                </a:cubicBezTo>
                <a:close/>
                <a:moveTo>
                  <a:pt x="0" y="0"/>
                </a:moveTo>
                <a:lnTo>
                  <a:pt x="320244" y="0"/>
                </a:lnTo>
                <a:cubicBezTo>
                  <a:pt x="350972" y="0"/>
                  <a:pt x="370383" y="33956"/>
                  <a:pt x="355825" y="61459"/>
                </a:cubicBezTo>
                <a:lnTo>
                  <a:pt x="181145" y="375230"/>
                </a:lnTo>
                <a:cubicBezTo>
                  <a:pt x="181145" y="375230"/>
                  <a:pt x="145669" y="453479"/>
                  <a:pt x="172283" y="492603"/>
                </a:cubicBezTo>
                <a:lnTo>
                  <a:pt x="190406" y="507688"/>
                </a:lnTo>
                <a:lnTo>
                  <a:pt x="136470" y="496751"/>
                </a:lnTo>
                <a:cubicBezTo>
                  <a:pt x="56406" y="462786"/>
                  <a:pt x="0" y="383332"/>
                  <a:pt x="0" y="291125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012F984-715D-4310-86EB-A0B41A3EB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296" y="-1605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Experiments Set-up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34F6673-BB9A-4160-87AC-85A903008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D5824-9242-43FA-B7F4-FBDD346E3143}" type="datetime1">
              <a:rPr lang="it-IT" altLang="en-US" smtClean="0"/>
              <a:pPr/>
              <a:t>12/10/2020</a:t>
            </a:fld>
            <a:endParaRPr lang="it-IT" alt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44A3EB2-2BC5-4971-8432-44E8E0357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Robustness</a:t>
            </a:r>
            <a:r>
              <a:rPr lang="it-IT" altLang="en-US" dirty="0"/>
              <a:t> Of Deep </a:t>
            </a:r>
            <a:r>
              <a:rPr lang="it-IT" altLang="en-US" dirty="0" err="1"/>
              <a:t>Neural</a:t>
            </a:r>
            <a:r>
              <a:rPr lang="it-IT" altLang="en-US" dirty="0"/>
              <a:t> Networks Using </a:t>
            </a:r>
            <a:r>
              <a:rPr lang="it-IT" altLang="en-US" dirty="0" err="1"/>
              <a:t>Trainable</a:t>
            </a:r>
            <a:r>
              <a:rPr lang="it-IT" altLang="en-US" dirty="0"/>
              <a:t> </a:t>
            </a:r>
            <a:r>
              <a:rPr lang="it-IT" altLang="en-US" dirty="0" err="1"/>
              <a:t>Activation</a:t>
            </a:r>
            <a:r>
              <a:rPr lang="it-IT" altLang="en-US" dirty="0"/>
              <a:t> </a:t>
            </a:r>
            <a:r>
              <a:rPr lang="it-IT" altLang="en-US" dirty="0" err="1"/>
              <a:t>Functions</a:t>
            </a:r>
            <a:endParaRPr lang="it-IT" alt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4F27989-840D-4627-9325-0EFD3FD02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B41E161E-6085-457D-9055-3A1853716055}" type="slidenum">
              <a:rPr lang="it-IT" altLang="en-US" smtClean="0"/>
              <a:pPr/>
              <a:t>10</a:t>
            </a:fld>
            <a:endParaRPr lang="it-IT" altLang="en-US"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DE361B50-B61B-46C0-BDC9-EC024C70D4B6}"/>
              </a:ext>
            </a:extLst>
          </p:cNvPr>
          <p:cNvSpPr/>
          <p:nvPr/>
        </p:nvSpPr>
        <p:spPr>
          <a:xfrm>
            <a:off x="2866647" y="973741"/>
            <a:ext cx="1825642" cy="1222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27" y="21600"/>
                </a:moveTo>
                <a:lnTo>
                  <a:pt x="1873" y="21600"/>
                </a:lnTo>
                <a:cubicBezTo>
                  <a:pt x="843" y="21600"/>
                  <a:pt x="0" y="20628"/>
                  <a:pt x="0" y="19440"/>
                </a:cubicBezTo>
                <a:lnTo>
                  <a:pt x="0" y="2160"/>
                </a:lnTo>
                <a:cubicBezTo>
                  <a:pt x="0" y="972"/>
                  <a:pt x="843" y="0"/>
                  <a:pt x="1873" y="0"/>
                </a:cubicBezTo>
                <a:lnTo>
                  <a:pt x="19727" y="0"/>
                </a:lnTo>
                <a:cubicBezTo>
                  <a:pt x="20757" y="0"/>
                  <a:pt x="21600" y="972"/>
                  <a:pt x="21600" y="2160"/>
                </a:cubicBezTo>
                <a:lnTo>
                  <a:pt x="21600" y="19440"/>
                </a:lnTo>
                <a:cubicBezTo>
                  <a:pt x="21600" y="20628"/>
                  <a:pt x="20757" y="21600"/>
                  <a:pt x="19727" y="21600"/>
                </a:cubicBezTo>
                <a:close/>
              </a:path>
            </a:pathLst>
          </a:custGeom>
          <a:solidFill>
            <a:srgbClr val="F4AE30"/>
          </a:solidFill>
          <a:ln w="12700">
            <a:miter lim="400000"/>
          </a:ln>
        </p:spPr>
        <p:txBody>
          <a:bodyPr lIns="28575" tIns="135000" rIns="28575" bIns="28575" anchor="t"/>
          <a:lstStyle/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fr-CA" sz="1600" b="1" dirty="0">
                <a:latin typeface="Calibri" panose="020F0502020204030204" pitchFamily="34" charset="0"/>
                <a:cs typeface="Calibri" panose="020F0502020204030204" pitchFamily="34" charset="0"/>
              </a:rPr>
              <a:t>ADVERSARIAL</a:t>
            </a:r>
          </a:p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fr-CA" sz="1600" b="1" dirty="0"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endParaRPr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Freeform: Shape 35">
            <a:extLst>
              <a:ext uri="{FF2B5EF4-FFF2-40B4-BE49-F238E27FC236}">
                <a16:creationId xmlns:a16="http://schemas.microsoft.com/office/drawing/2014/main" id="{29E86ADF-A27F-45A1-B741-B866795C62EA}"/>
              </a:ext>
            </a:extLst>
          </p:cNvPr>
          <p:cNvSpPr/>
          <p:nvPr/>
        </p:nvSpPr>
        <p:spPr>
          <a:xfrm>
            <a:off x="5925229" y="2082309"/>
            <a:ext cx="294218" cy="324068"/>
          </a:xfrm>
          <a:custGeom>
            <a:avLst/>
            <a:gdLst>
              <a:gd name="connsiteX0" fmla="*/ 360754 w 360754"/>
              <a:gd name="connsiteY0" fmla="*/ 291126 h 514339"/>
              <a:gd name="connsiteX1" fmla="*/ 360754 w 360754"/>
              <a:gd name="connsiteY1" fmla="*/ 320249 h 514339"/>
              <a:gd name="connsiteX2" fmla="*/ 166647 w 360754"/>
              <a:gd name="connsiteY2" fmla="*/ 514339 h 514339"/>
              <a:gd name="connsiteX3" fmla="*/ 137548 w 360754"/>
              <a:gd name="connsiteY3" fmla="*/ 514339 h 514339"/>
              <a:gd name="connsiteX4" fmla="*/ 137554 w 360754"/>
              <a:gd name="connsiteY4" fmla="*/ 514338 h 514339"/>
              <a:gd name="connsiteX5" fmla="*/ 137548 w 360754"/>
              <a:gd name="connsiteY5" fmla="*/ 514339 h 514339"/>
              <a:gd name="connsiteX6" fmla="*/ 170349 w 360754"/>
              <a:gd name="connsiteY6" fmla="*/ 507688 h 514339"/>
              <a:gd name="connsiteX7" fmla="*/ 170349 w 360754"/>
              <a:gd name="connsiteY7" fmla="*/ 507688 h 514339"/>
              <a:gd name="connsiteX8" fmla="*/ 224285 w 360754"/>
              <a:gd name="connsiteY8" fmla="*/ 496751 h 514339"/>
              <a:gd name="connsiteX9" fmla="*/ 360754 w 360754"/>
              <a:gd name="connsiteY9" fmla="*/ 291126 h 514339"/>
              <a:gd name="connsiteX10" fmla="*/ 40511 w 360754"/>
              <a:gd name="connsiteY10" fmla="*/ 0 h 514339"/>
              <a:gd name="connsiteX11" fmla="*/ 360754 w 360754"/>
              <a:gd name="connsiteY11" fmla="*/ 0 h 514339"/>
              <a:gd name="connsiteX12" fmla="*/ 360754 w 360754"/>
              <a:gd name="connsiteY12" fmla="*/ 291126 h 514339"/>
              <a:gd name="connsiteX13" fmla="*/ 224284 w 360754"/>
              <a:gd name="connsiteY13" fmla="*/ 496751 h 514339"/>
              <a:gd name="connsiteX14" fmla="*/ 170349 w 360754"/>
              <a:gd name="connsiteY14" fmla="*/ 507688 h 514339"/>
              <a:gd name="connsiteX15" fmla="*/ 188472 w 360754"/>
              <a:gd name="connsiteY15" fmla="*/ 492603 h 514339"/>
              <a:gd name="connsiteX16" fmla="*/ 179610 w 360754"/>
              <a:gd name="connsiteY16" fmla="*/ 375230 h 514339"/>
              <a:gd name="connsiteX17" fmla="*/ 4931 w 360754"/>
              <a:gd name="connsiteY17" fmla="*/ 61459 h 514339"/>
              <a:gd name="connsiteX18" fmla="*/ 40511 w 360754"/>
              <a:gd name="connsiteY18" fmla="*/ 0 h 51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0754" h="514339">
                <a:moveTo>
                  <a:pt x="360754" y="291126"/>
                </a:moveTo>
                <a:lnTo>
                  <a:pt x="360754" y="320249"/>
                </a:lnTo>
                <a:cubicBezTo>
                  <a:pt x="360754" y="426999"/>
                  <a:pt x="273390" y="514339"/>
                  <a:pt x="166647" y="514339"/>
                </a:cubicBezTo>
                <a:lnTo>
                  <a:pt x="137548" y="514339"/>
                </a:lnTo>
                <a:lnTo>
                  <a:pt x="137554" y="514338"/>
                </a:lnTo>
                <a:lnTo>
                  <a:pt x="137548" y="514339"/>
                </a:lnTo>
                <a:lnTo>
                  <a:pt x="170349" y="507688"/>
                </a:lnTo>
                <a:lnTo>
                  <a:pt x="170349" y="507688"/>
                </a:lnTo>
                <a:lnTo>
                  <a:pt x="224285" y="496751"/>
                </a:lnTo>
                <a:cubicBezTo>
                  <a:pt x="304348" y="462786"/>
                  <a:pt x="360754" y="383332"/>
                  <a:pt x="360754" y="291126"/>
                </a:cubicBezTo>
                <a:close/>
                <a:moveTo>
                  <a:pt x="40511" y="0"/>
                </a:moveTo>
                <a:lnTo>
                  <a:pt x="360754" y="0"/>
                </a:lnTo>
                <a:lnTo>
                  <a:pt x="360754" y="291126"/>
                </a:lnTo>
                <a:cubicBezTo>
                  <a:pt x="360754" y="383332"/>
                  <a:pt x="304348" y="462786"/>
                  <a:pt x="224284" y="496751"/>
                </a:cubicBezTo>
                <a:lnTo>
                  <a:pt x="170349" y="507688"/>
                </a:lnTo>
                <a:lnTo>
                  <a:pt x="188472" y="492603"/>
                </a:lnTo>
                <a:cubicBezTo>
                  <a:pt x="215086" y="453479"/>
                  <a:pt x="179610" y="375230"/>
                  <a:pt x="179610" y="375230"/>
                </a:cubicBezTo>
                <a:lnTo>
                  <a:pt x="4931" y="61459"/>
                </a:lnTo>
                <a:cubicBezTo>
                  <a:pt x="-9628" y="33956"/>
                  <a:pt x="9783" y="0"/>
                  <a:pt x="40511" y="0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8B8B4841-778F-4D9C-8AD0-A0FBB9098C09}"/>
              </a:ext>
            </a:extLst>
          </p:cNvPr>
          <p:cNvSpPr/>
          <p:nvPr/>
        </p:nvSpPr>
        <p:spPr>
          <a:xfrm>
            <a:off x="5923096" y="952768"/>
            <a:ext cx="1825642" cy="1222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27" y="21600"/>
                </a:moveTo>
                <a:lnTo>
                  <a:pt x="1873" y="21600"/>
                </a:lnTo>
                <a:cubicBezTo>
                  <a:pt x="843" y="21600"/>
                  <a:pt x="0" y="20628"/>
                  <a:pt x="0" y="19440"/>
                </a:cubicBezTo>
                <a:lnTo>
                  <a:pt x="0" y="2160"/>
                </a:lnTo>
                <a:cubicBezTo>
                  <a:pt x="0" y="972"/>
                  <a:pt x="843" y="0"/>
                  <a:pt x="1873" y="0"/>
                </a:cubicBezTo>
                <a:lnTo>
                  <a:pt x="19727" y="0"/>
                </a:lnTo>
                <a:cubicBezTo>
                  <a:pt x="20757" y="0"/>
                  <a:pt x="21600" y="972"/>
                  <a:pt x="21600" y="2160"/>
                </a:cubicBezTo>
                <a:lnTo>
                  <a:pt x="21600" y="19440"/>
                </a:lnTo>
                <a:cubicBezTo>
                  <a:pt x="21600" y="20628"/>
                  <a:pt x="20757" y="21600"/>
                  <a:pt x="19727" y="21600"/>
                </a:cubicBezTo>
                <a:close/>
              </a:path>
            </a:pathLst>
          </a:custGeom>
          <a:solidFill>
            <a:srgbClr val="9ED3D7"/>
          </a:solidFill>
          <a:ln w="12700">
            <a:miter lim="400000"/>
          </a:ln>
        </p:spPr>
        <p:txBody>
          <a:bodyPr lIns="28575" tIns="135000" rIns="28575" bIns="28575" anchor="t"/>
          <a:lstStyle/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fr-CA" sz="1600" b="1" dirty="0">
                <a:latin typeface="Calibri" panose="020F0502020204030204" pitchFamily="34" charset="0"/>
                <a:cs typeface="Calibri" panose="020F0502020204030204" pitchFamily="34" charset="0"/>
              </a:rPr>
              <a:t>ADVERSARIAL ATTACK</a:t>
            </a:r>
            <a:endParaRPr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EAF8C1DB-6783-4A1B-885D-50415C43C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899" y="1680849"/>
            <a:ext cx="297071" cy="3047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Immagine 23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22D9CBC7-59B5-4F1F-8A0A-F0F171FA1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398" y="2062875"/>
            <a:ext cx="411187" cy="2675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C09342F5-C8BE-4B72-8F51-FD1ADA728BD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877" y="1604836"/>
            <a:ext cx="482059" cy="478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9ABF76D2-1DF8-45AD-8E13-D3C70AEE20B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530" y="1696116"/>
            <a:ext cx="386193" cy="3861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C3327D19-99DE-44F1-8919-90B84FF1E9B5}"/>
              </a:ext>
            </a:extLst>
          </p:cNvPr>
          <p:cNvSpPr txBox="1"/>
          <p:nvPr/>
        </p:nvSpPr>
        <p:spPr>
          <a:xfrm>
            <a:off x="2209800" y="2610789"/>
            <a:ext cx="73152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500" b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Training</a:t>
            </a:r>
            <a:r>
              <a:rPr lang="en-US" sz="15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:</a:t>
            </a: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Fast Adversarial Training </a:t>
            </a: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[E. Wong, L. Rice 2020] 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until convergence</a:t>
            </a: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One-Cycle 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learning rate policy </a:t>
            </a: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[Leslie N. Smith 2018] 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and</a:t>
            </a: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 mixed-integer precision</a:t>
            </a: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CIFAR10 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image classification dataset</a:t>
            </a: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SGD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 optimizer and </a:t>
            </a: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batch size 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of 128 </a:t>
            </a: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Categorical </a:t>
            </a: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cross-entropy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 loss</a:t>
            </a: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Dictionary size 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for KAFs is D = 20</a:t>
            </a: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3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3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F8BAD4BA-C349-4938-B9CD-0648825C0543}"/>
              </a:ext>
            </a:extLst>
          </p:cNvPr>
          <p:cNvSpPr txBox="1"/>
          <p:nvPr/>
        </p:nvSpPr>
        <p:spPr>
          <a:xfrm>
            <a:off x="2209800" y="4258257"/>
            <a:ext cx="7504156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500" b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Adversarial examples </a:t>
            </a:r>
            <a:r>
              <a:rPr lang="en-US" sz="15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computed through </a:t>
            </a:r>
            <a:r>
              <a:rPr lang="en-US" sz="15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Projected-Gradient Descent (PGD)</a:t>
            </a: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Any perturbation lies in the       norm-ball bounded by </a:t>
            </a: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50 iterations sufficient for convergence</a:t>
            </a: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10 random restarts</a:t>
            </a: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1FA0DAC2-7266-438C-87A4-4EABA8D259F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533" y="4589291"/>
            <a:ext cx="171330" cy="136126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684DD2CB-F573-4EA9-A1A2-D13E859B12B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785" y="4567197"/>
            <a:ext cx="682438" cy="165410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67461628-4EFF-40A6-9A7B-09B1E0DC888B}"/>
              </a:ext>
            </a:extLst>
          </p:cNvPr>
          <p:cNvSpPr txBox="1"/>
          <p:nvPr/>
        </p:nvSpPr>
        <p:spPr>
          <a:xfrm>
            <a:off x="2209800" y="5228732"/>
            <a:ext cx="750415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500" b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Evaluation</a:t>
            </a:r>
            <a:endParaRPr lang="en-US" sz="1500" i="1" dirty="0">
              <a:solidFill>
                <a:srgbClr val="000000"/>
              </a:solidFill>
              <a:latin typeface="+mn-lt"/>
              <a:cs typeface="Calibri" panose="020F0502020204030204" pitchFamily="34" charset="0"/>
            </a:endParaRP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Robustness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 i.e. accuracy of the model over PGD-perturbed test set </a:t>
            </a: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Accuracy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 i.e. standard accuracy over clean test set</a:t>
            </a:r>
          </a:p>
        </p:txBody>
      </p:sp>
    </p:spTree>
    <p:extLst>
      <p:ext uri="{BB962C8B-B14F-4D97-AF65-F5344CB8AC3E}">
        <p14:creationId xmlns:p14="http://schemas.microsoft.com/office/powerpoint/2010/main" val="34045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Elemento grafico 155">
            <a:extLst>
              <a:ext uri="{FF2B5EF4-FFF2-40B4-BE49-F238E27FC236}">
                <a16:creationId xmlns:a16="http://schemas.microsoft.com/office/drawing/2014/main" id="{A4FDD5FB-A451-41DC-97D7-20D93FBEF4C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721012" y="3406436"/>
            <a:ext cx="6395048" cy="2596616"/>
          </a:xfrm>
          <a:prstGeom prst="rect">
            <a:avLst/>
          </a:prstGeom>
        </p:spPr>
      </p:pic>
      <p:sp>
        <p:nvSpPr>
          <p:cNvPr id="49" name="Rettangolo 48">
            <a:extLst>
              <a:ext uri="{FF2B5EF4-FFF2-40B4-BE49-F238E27FC236}">
                <a16:creationId xmlns:a16="http://schemas.microsoft.com/office/drawing/2014/main" id="{83795CD2-BDE6-45B4-A62E-A4C274FD3ED8}"/>
              </a:ext>
            </a:extLst>
          </p:cNvPr>
          <p:cNvSpPr/>
          <p:nvPr/>
        </p:nvSpPr>
        <p:spPr bwMode="auto">
          <a:xfrm>
            <a:off x="9431969" y="1619902"/>
            <a:ext cx="245114" cy="22579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8382E9A2-9C6E-4809-AFFC-4581D2B822FE}"/>
              </a:ext>
            </a:extLst>
          </p:cNvPr>
          <p:cNvSpPr/>
          <p:nvPr/>
        </p:nvSpPr>
        <p:spPr bwMode="auto">
          <a:xfrm>
            <a:off x="9584369" y="1772302"/>
            <a:ext cx="245114" cy="225794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8BD72E2D-FA61-4FB2-9BB9-50B1D08D9EC2}"/>
              </a:ext>
            </a:extLst>
          </p:cNvPr>
          <p:cNvSpPr/>
          <p:nvPr/>
        </p:nvSpPr>
        <p:spPr bwMode="auto">
          <a:xfrm>
            <a:off x="9736769" y="1915002"/>
            <a:ext cx="245114" cy="22579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CB2655DE-C0D5-494B-BF65-8D452E2ACB53}"/>
              </a:ext>
            </a:extLst>
          </p:cNvPr>
          <p:cNvSpPr/>
          <p:nvPr/>
        </p:nvSpPr>
        <p:spPr bwMode="auto">
          <a:xfrm>
            <a:off x="6048066" y="1583211"/>
            <a:ext cx="373391" cy="31450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A198FC2C-CBC2-4768-87B7-F2D5D7CD6E0C}"/>
              </a:ext>
            </a:extLst>
          </p:cNvPr>
          <p:cNvSpPr/>
          <p:nvPr/>
        </p:nvSpPr>
        <p:spPr bwMode="auto">
          <a:xfrm>
            <a:off x="6200466" y="1735611"/>
            <a:ext cx="373391" cy="314501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267A334-35BB-4BDC-A747-92F89E6DC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VGG Results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F9A10D7-B3F9-4A74-9E9F-6ED2D7C50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D5824-9242-43FA-B7F4-FBDD346E3143}" type="datetime1">
              <a:rPr lang="it-IT" altLang="en-US" smtClean="0"/>
              <a:pPr/>
              <a:t>12/10/2020</a:t>
            </a:fld>
            <a:endParaRPr lang="it-IT" alt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72F25D9-9FCF-4146-9EC8-27B1DA084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Robustness</a:t>
            </a:r>
            <a:r>
              <a:rPr lang="it-IT" altLang="en-US" dirty="0"/>
              <a:t> Of Deep </a:t>
            </a:r>
            <a:r>
              <a:rPr lang="it-IT" altLang="en-US" dirty="0" err="1"/>
              <a:t>Neural</a:t>
            </a:r>
            <a:r>
              <a:rPr lang="it-IT" altLang="en-US" dirty="0"/>
              <a:t> Networks Using </a:t>
            </a:r>
            <a:r>
              <a:rPr lang="it-IT" altLang="en-US" dirty="0" err="1"/>
              <a:t>Trainable</a:t>
            </a:r>
            <a:r>
              <a:rPr lang="it-IT" altLang="en-US" dirty="0"/>
              <a:t> </a:t>
            </a:r>
            <a:r>
              <a:rPr lang="it-IT" altLang="en-US" dirty="0" err="1"/>
              <a:t>Activation</a:t>
            </a:r>
            <a:r>
              <a:rPr lang="it-IT" altLang="en-US" dirty="0"/>
              <a:t> </a:t>
            </a:r>
            <a:r>
              <a:rPr lang="it-IT" altLang="en-US" dirty="0" err="1"/>
              <a:t>Functions</a:t>
            </a:r>
            <a:endParaRPr lang="it-IT" alt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C215439-154F-4C1B-945E-51ECF413B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B41E161E-6085-457D-9055-3A1853716055}" type="slidenum">
              <a:rPr lang="it-IT" altLang="en-US" smtClean="0"/>
              <a:pPr/>
              <a:t>11</a:t>
            </a:fld>
            <a:endParaRPr lang="it-IT" alt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4589CB7-1644-41CA-9F20-699191A6F093}"/>
              </a:ext>
            </a:extLst>
          </p:cNvPr>
          <p:cNvSpPr txBox="1"/>
          <p:nvPr/>
        </p:nvSpPr>
        <p:spPr>
          <a:xfrm>
            <a:off x="435473" y="1469201"/>
            <a:ext cx="542466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VGG-inspired </a:t>
            </a:r>
            <a:r>
              <a:rPr lang="en-US" sz="1400" b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architecture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: </a:t>
            </a: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three 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consecutive </a:t>
            </a: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convolutional blocks</a:t>
            </a:r>
          </a:p>
          <a:p>
            <a:pPr marL="285750" indent="-2857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400" i="1" dirty="0">
              <a:solidFill>
                <a:srgbClr val="000000"/>
              </a:solidFill>
              <a:latin typeface="+mn-lt"/>
              <a:cs typeface="Calibri" panose="020F0502020204030204" pitchFamily="34" charset="0"/>
            </a:endParaRPr>
          </a:p>
          <a:p>
            <a:pPr marL="285750" indent="-2857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Followed by: </a:t>
            </a: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flatten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 layer</a:t>
            </a: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, fully-connected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 layer w/ 128 units</a:t>
            </a: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, dropout 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and a decision layer with </a:t>
            </a:r>
            <a:r>
              <a:rPr lang="en-US" sz="1400" i="1" dirty="0" err="1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softmax</a:t>
            </a: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.</a:t>
            </a: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3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3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Clr>
                <a:schemeClr val="accent1">
                  <a:lumMod val="25000"/>
                </a:schemeClr>
              </a:buClr>
            </a:pPr>
            <a:endParaRPr lang="en-US" sz="13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3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3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Clr>
                <a:schemeClr val="accent1">
                  <a:lumMod val="25000"/>
                </a:schemeClr>
              </a:buClr>
            </a:pPr>
            <a:endParaRPr lang="en-US" sz="13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F737AE0-BB16-4B3D-8735-7A0D589AE02D}"/>
              </a:ext>
            </a:extLst>
          </p:cNvPr>
          <p:cNvSpPr/>
          <p:nvPr/>
        </p:nvSpPr>
        <p:spPr bwMode="auto">
          <a:xfrm>
            <a:off x="8704903" y="2013158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B22971B-172E-47A4-8B44-DEAEC617E724}"/>
              </a:ext>
            </a:extLst>
          </p:cNvPr>
          <p:cNvSpPr/>
          <p:nvPr/>
        </p:nvSpPr>
        <p:spPr bwMode="auto">
          <a:xfrm>
            <a:off x="6352866" y="1878311"/>
            <a:ext cx="373391" cy="31450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B6EE589F-29E6-48BE-9C26-84D1359E5CE9}"/>
              </a:ext>
            </a:extLst>
          </p:cNvPr>
          <p:cNvSpPr/>
          <p:nvPr/>
        </p:nvSpPr>
        <p:spPr bwMode="auto">
          <a:xfrm>
            <a:off x="6742733" y="1777377"/>
            <a:ext cx="320051" cy="89956"/>
          </a:xfrm>
          <a:prstGeom prst="rightArrow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Connettore pagina esterna 15">
            <a:extLst>
              <a:ext uri="{FF2B5EF4-FFF2-40B4-BE49-F238E27FC236}">
                <a16:creationId xmlns:a16="http://schemas.microsoft.com/office/drawing/2014/main" id="{3BE2701A-92DE-4078-BA61-BBBF8FC5D75E}"/>
              </a:ext>
            </a:extLst>
          </p:cNvPr>
          <p:cNvSpPr/>
          <p:nvPr/>
        </p:nvSpPr>
        <p:spPr bwMode="auto">
          <a:xfrm rot="10800000">
            <a:off x="7147875" y="1524249"/>
            <a:ext cx="259093" cy="457200"/>
          </a:xfrm>
          <a:prstGeom prst="flowChartOffpageConnector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6BECB6D8-05F9-4328-B600-EEAD0B01FEC9}"/>
              </a:ext>
            </a:extLst>
          </p:cNvPr>
          <p:cNvSpPr/>
          <p:nvPr/>
        </p:nvSpPr>
        <p:spPr bwMode="auto">
          <a:xfrm>
            <a:off x="7147875" y="1969518"/>
            <a:ext cx="259093" cy="224608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rco 18">
            <a:extLst>
              <a:ext uri="{FF2B5EF4-FFF2-40B4-BE49-F238E27FC236}">
                <a16:creationId xmlns:a16="http://schemas.microsoft.com/office/drawing/2014/main" id="{1C7629BC-B338-4195-A31B-C8C3A747B858}"/>
              </a:ext>
            </a:extLst>
          </p:cNvPr>
          <p:cNvSpPr/>
          <p:nvPr/>
        </p:nvSpPr>
        <p:spPr bwMode="auto">
          <a:xfrm>
            <a:off x="5638800" y="3035826"/>
            <a:ext cx="914400" cy="914400"/>
          </a:xfrm>
          <a:prstGeom prst="arc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rco 19">
            <a:extLst>
              <a:ext uri="{FF2B5EF4-FFF2-40B4-BE49-F238E27FC236}">
                <a16:creationId xmlns:a16="http://schemas.microsoft.com/office/drawing/2014/main" id="{9596617A-7AB8-4320-8031-A65832BCF992}"/>
              </a:ext>
            </a:extLst>
          </p:cNvPr>
          <p:cNvSpPr/>
          <p:nvPr/>
        </p:nvSpPr>
        <p:spPr bwMode="auto">
          <a:xfrm>
            <a:off x="5943600" y="2667000"/>
            <a:ext cx="914400" cy="914400"/>
          </a:xfrm>
          <a:prstGeom prst="arc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C22CDD52-6757-4BF2-A938-7085DE99C7F7}"/>
              </a:ext>
            </a:extLst>
          </p:cNvPr>
          <p:cNvSpPr/>
          <p:nvPr/>
        </p:nvSpPr>
        <p:spPr bwMode="auto">
          <a:xfrm>
            <a:off x="7178355" y="2036032"/>
            <a:ext cx="198121" cy="104767"/>
          </a:xfrm>
          <a:custGeom>
            <a:avLst/>
            <a:gdLst>
              <a:gd name="connsiteX0" fmla="*/ 0 w 431800"/>
              <a:gd name="connsiteY0" fmla="*/ 119734 h 132615"/>
              <a:gd name="connsiteX1" fmla="*/ 187325 w 431800"/>
              <a:gd name="connsiteY1" fmla="*/ 122909 h 132615"/>
              <a:gd name="connsiteX2" fmla="*/ 238125 w 431800"/>
              <a:gd name="connsiteY2" fmla="*/ 11784 h 132615"/>
              <a:gd name="connsiteX3" fmla="*/ 431800 w 431800"/>
              <a:gd name="connsiteY3" fmla="*/ 8609 h 132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800" h="132615">
                <a:moveTo>
                  <a:pt x="0" y="119734"/>
                </a:moveTo>
                <a:cubicBezTo>
                  <a:pt x="73818" y="130317"/>
                  <a:pt x="147637" y="140901"/>
                  <a:pt x="187325" y="122909"/>
                </a:cubicBezTo>
                <a:cubicBezTo>
                  <a:pt x="227013" y="104917"/>
                  <a:pt x="197379" y="30834"/>
                  <a:pt x="238125" y="11784"/>
                </a:cubicBezTo>
                <a:cubicBezTo>
                  <a:pt x="278871" y="-7266"/>
                  <a:pt x="355335" y="671"/>
                  <a:pt x="431800" y="8609"/>
                </a:cubicBezTo>
              </a:path>
            </a:pathLst>
          </a:custGeom>
          <a:noFill/>
          <a:ln w="19050" cap="flat" cmpd="sng" algn="ctr">
            <a:solidFill>
              <a:srgbClr val="83002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E84590B2-F99C-407C-892A-4666FD67FAB2}"/>
              </a:ext>
            </a:extLst>
          </p:cNvPr>
          <p:cNvSpPr/>
          <p:nvPr/>
        </p:nvSpPr>
        <p:spPr bwMode="auto">
          <a:xfrm>
            <a:off x="7494133" y="1788354"/>
            <a:ext cx="281949" cy="82489"/>
          </a:xfrm>
          <a:prstGeom prst="rightArrow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1ED9056D-A5DF-4FFA-8A28-12B92B051372}"/>
              </a:ext>
            </a:extLst>
          </p:cNvPr>
          <p:cNvSpPr/>
          <p:nvPr/>
        </p:nvSpPr>
        <p:spPr bwMode="auto">
          <a:xfrm>
            <a:off x="7866700" y="1548133"/>
            <a:ext cx="373391" cy="31450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222A3E6B-6388-4E00-83D9-05F3240B8352}"/>
              </a:ext>
            </a:extLst>
          </p:cNvPr>
          <p:cNvSpPr/>
          <p:nvPr/>
        </p:nvSpPr>
        <p:spPr bwMode="auto">
          <a:xfrm>
            <a:off x="8019100" y="1700533"/>
            <a:ext cx="373391" cy="314501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0913B1D-C2F3-4AC5-ABD6-CF9D700E4FD9}"/>
              </a:ext>
            </a:extLst>
          </p:cNvPr>
          <p:cNvSpPr/>
          <p:nvPr/>
        </p:nvSpPr>
        <p:spPr bwMode="auto">
          <a:xfrm>
            <a:off x="8171500" y="1843233"/>
            <a:ext cx="373391" cy="31450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ccia a destra 32">
            <a:extLst>
              <a:ext uri="{FF2B5EF4-FFF2-40B4-BE49-F238E27FC236}">
                <a16:creationId xmlns:a16="http://schemas.microsoft.com/office/drawing/2014/main" id="{7605BBBF-10D4-447A-87B5-ED57D1D134D2}"/>
              </a:ext>
            </a:extLst>
          </p:cNvPr>
          <p:cNvSpPr/>
          <p:nvPr/>
        </p:nvSpPr>
        <p:spPr bwMode="auto">
          <a:xfrm>
            <a:off x="8630981" y="1775598"/>
            <a:ext cx="281949" cy="95245"/>
          </a:xfrm>
          <a:prstGeom prst="rightArrow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Connettore pagina esterna 33">
            <a:extLst>
              <a:ext uri="{FF2B5EF4-FFF2-40B4-BE49-F238E27FC236}">
                <a16:creationId xmlns:a16="http://schemas.microsoft.com/office/drawing/2014/main" id="{83112602-D090-4E8B-9464-78DF62100AA8}"/>
              </a:ext>
            </a:extLst>
          </p:cNvPr>
          <p:cNvSpPr/>
          <p:nvPr/>
        </p:nvSpPr>
        <p:spPr bwMode="auto">
          <a:xfrm rot="10800000">
            <a:off x="8974143" y="1524249"/>
            <a:ext cx="259093" cy="457200"/>
          </a:xfrm>
          <a:prstGeom prst="flowChartOffpageConnector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DF1B778A-09C9-4D6F-B814-458FE7939E9D}"/>
              </a:ext>
            </a:extLst>
          </p:cNvPr>
          <p:cNvSpPr/>
          <p:nvPr/>
        </p:nvSpPr>
        <p:spPr bwMode="auto">
          <a:xfrm>
            <a:off x="8974143" y="1969518"/>
            <a:ext cx="259093" cy="224608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igura a mano libera: forma 35">
            <a:extLst>
              <a:ext uri="{FF2B5EF4-FFF2-40B4-BE49-F238E27FC236}">
                <a16:creationId xmlns:a16="http://schemas.microsoft.com/office/drawing/2014/main" id="{77920D89-D974-4E11-82A3-F01E3354F8EB}"/>
              </a:ext>
            </a:extLst>
          </p:cNvPr>
          <p:cNvSpPr/>
          <p:nvPr/>
        </p:nvSpPr>
        <p:spPr bwMode="auto">
          <a:xfrm>
            <a:off x="9004623" y="2036032"/>
            <a:ext cx="198121" cy="104767"/>
          </a:xfrm>
          <a:custGeom>
            <a:avLst/>
            <a:gdLst>
              <a:gd name="connsiteX0" fmla="*/ 0 w 431800"/>
              <a:gd name="connsiteY0" fmla="*/ 119734 h 132615"/>
              <a:gd name="connsiteX1" fmla="*/ 187325 w 431800"/>
              <a:gd name="connsiteY1" fmla="*/ 122909 h 132615"/>
              <a:gd name="connsiteX2" fmla="*/ 238125 w 431800"/>
              <a:gd name="connsiteY2" fmla="*/ 11784 h 132615"/>
              <a:gd name="connsiteX3" fmla="*/ 431800 w 431800"/>
              <a:gd name="connsiteY3" fmla="*/ 8609 h 132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800" h="132615">
                <a:moveTo>
                  <a:pt x="0" y="119734"/>
                </a:moveTo>
                <a:cubicBezTo>
                  <a:pt x="73818" y="130317"/>
                  <a:pt x="147637" y="140901"/>
                  <a:pt x="187325" y="122909"/>
                </a:cubicBezTo>
                <a:cubicBezTo>
                  <a:pt x="227013" y="104917"/>
                  <a:pt x="197379" y="30834"/>
                  <a:pt x="238125" y="11784"/>
                </a:cubicBezTo>
                <a:cubicBezTo>
                  <a:pt x="278871" y="-7266"/>
                  <a:pt x="355335" y="671"/>
                  <a:pt x="431800" y="8609"/>
                </a:cubicBezTo>
              </a:path>
            </a:pathLst>
          </a:custGeom>
          <a:noFill/>
          <a:ln w="19050" cap="flat" cmpd="sng" algn="ctr">
            <a:solidFill>
              <a:srgbClr val="83002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C88318BC-6F4B-4B21-9ECD-38A4F6D71C3F}"/>
              </a:ext>
            </a:extLst>
          </p:cNvPr>
          <p:cNvCxnSpPr>
            <a:stCxn id="55" idx="0"/>
            <a:endCxn id="51" idx="1"/>
          </p:cNvCxnSpPr>
          <p:nvPr/>
        </p:nvCxnSpPr>
        <p:spPr bwMode="auto">
          <a:xfrm>
            <a:off x="9108769" y="1714817"/>
            <a:ext cx="628003" cy="313085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E116F4DF-CDCB-4392-AB0D-444CAA395408}"/>
              </a:ext>
            </a:extLst>
          </p:cNvPr>
          <p:cNvCxnSpPr>
            <a:stCxn id="55" idx="2"/>
            <a:endCxn id="51" idx="1"/>
          </p:cNvCxnSpPr>
          <p:nvPr/>
        </p:nvCxnSpPr>
        <p:spPr bwMode="auto">
          <a:xfrm>
            <a:off x="9108769" y="1870843"/>
            <a:ext cx="628003" cy="157059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5" name="Rettangolo 54">
            <a:extLst>
              <a:ext uri="{FF2B5EF4-FFF2-40B4-BE49-F238E27FC236}">
                <a16:creationId xmlns:a16="http://schemas.microsoft.com/office/drawing/2014/main" id="{9DC9765D-6BEA-4171-AB97-AF35E4CE718C}"/>
              </a:ext>
            </a:extLst>
          </p:cNvPr>
          <p:cNvSpPr/>
          <p:nvPr/>
        </p:nvSpPr>
        <p:spPr bwMode="auto">
          <a:xfrm>
            <a:off x="9023356" y="1714814"/>
            <a:ext cx="170825" cy="156026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ccia a destra 62">
            <a:extLst>
              <a:ext uri="{FF2B5EF4-FFF2-40B4-BE49-F238E27FC236}">
                <a16:creationId xmlns:a16="http://schemas.microsoft.com/office/drawing/2014/main" id="{6356FF3E-1CEF-4A4F-ADF0-449F0BD90595}"/>
              </a:ext>
            </a:extLst>
          </p:cNvPr>
          <p:cNvSpPr/>
          <p:nvPr/>
        </p:nvSpPr>
        <p:spPr bwMode="auto">
          <a:xfrm>
            <a:off x="9935508" y="1768702"/>
            <a:ext cx="281949" cy="94438"/>
          </a:xfrm>
          <a:prstGeom prst="rightArrow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0E01BB20-E31B-45B5-871F-7DE067C5CD01}"/>
              </a:ext>
            </a:extLst>
          </p:cNvPr>
          <p:cNvSpPr/>
          <p:nvPr/>
        </p:nvSpPr>
        <p:spPr bwMode="auto">
          <a:xfrm>
            <a:off x="10302687" y="1657464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CCCC8851-6517-4E9F-9E90-871009EF8FEB}"/>
              </a:ext>
            </a:extLst>
          </p:cNvPr>
          <p:cNvCxnSpPr>
            <a:cxnSpLocks/>
          </p:cNvCxnSpPr>
          <p:nvPr/>
        </p:nvCxnSpPr>
        <p:spPr bwMode="auto">
          <a:xfrm>
            <a:off x="9632130" y="812618"/>
            <a:ext cx="992469" cy="902144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3BE09F9C-4D5B-44F5-8AE6-AE01AED854BE}"/>
              </a:ext>
            </a:extLst>
          </p:cNvPr>
          <p:cNvCxnSpPr>
            <a:cxnSpLocks/>
          </p:cNvCxnSpPr>
          <p:nvPr/>
        </p:nvCxnSpPr>
        <p:spPr bwMode="auto">
          <a:xfrm>
            <a:off x="10036241" y="1168859"/>
            <a:ext cx="1079819" cy="902144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3" name="Rettangolo 82">
            <a:extLst>
              <a:ext uri="{FF2B5EF4-FFF2-40B4-BE49-F238E27FC236}">
                <a16:creationId xmlns:a16="http://schemas.microsoft.com/office/drawing/2014/main" id="{1B5DF4CE-AB9A-4F9B-993E-D313377EEE37}"/>
              </a:ext>
            </a:extLst>
          </p:cNvPr>
          <p:cNvSpPr/>
          <p:nvPr/>
        </p:nvSpPr>
        <p:spPr bwMode="auto">
          <a:xfrm>
            <a:off x="10389053" y="1657464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Rettangolo 83">
            <a:extLst>
              <a:ext uri="{FF2B5EF4-FFF2-40B4-BE49-F238E27FC236}">
                <a16:creationId xmlns:a16="http://schemas.microsoft.com/office/drawing/2014/main" id="{8BEE1C9F-87A6-47A0-8528-9B0A8CB22B25}"/>
              </a:ext>
            </a:extLst>
          </p:cNvPr>
          <p:cNvSpPr/>
          <p:nvPr/>
        </p:nvSpPr>
        <p:spPr bwMode="auto">
          <a:xfrm>
            <a:off x="10481958" y="1658942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Rettangolo 84">
            <a:extLst>
              <a:ext uri="{FF2B5EF4-FFF2-40B4-BE49-F238E27FC236}">
                <a16:creationId xmlns:a16="http://schemas.microsoft.com/office/drawing/2014/main" id="{64185456-A5FA-49B0-B7EC-9E16A04B9A49}"/>
              </a:ext>
            </a:extLst>
          </p:cNvPr>
          <p:cNvSpPr/>
          <p:nvPr/>
        </p:nvSpPr>
        <p:spPr bwMode="auto">
          <a:xfrm>
            <a:off x="10302687" y="1733664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Rettangolo 85">
            <a:extLst>
              <a:ext uri="{FF2B5EF4-FFF2-40B4-BE49-F238E27FC236}">
                <a16:creationId xmlns:a16="http://schemas.microsoft.com/office/drawing/2014/main" id="{6026E192-3EE2-40F1-9E54-D5AE2D333E29}"/>
              </a:ext>
            </a:extLst>
          </p:cNvPr>
          <p:cNvSpPr/>
          <p:nvPr/>
        </p:nvSpPr>
        <p:spPr bwMode="auto">
          <a:xfrm>
            <a:off x="10391529" y="1733664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Rettangolo 86">
            <a:extLst>
              <a:ext uri="{FF2B5EF4-FFF2-40B4-BE49-F238E27FC236}">
                <a16:creationId xmlns:a16="http://schemas.microsoft.com/office/drawing/2014/main" id="{7706B7AF-27A6-4647-85B8-E38F3A1321F2}"/>
              </a:ext>
            </a:extLst>
          </p:cNvPr>
          <p:cNvSpPr/>
          <p:nvPr/>
        </p:nvSpPr>
        <p:spPr bwMode="auto">
          <a:xfrm>
            <a:off x="10302478" y="1893318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Rettangolo 87">
            <a:extLst>
              <a:ext uri="{FF2B5EF4-FFF2-40B4-BE49-F238E27FC236}">
                <a16:creationId xmlns:a16="http://schemas.microsoft.com/office/drawing/2014/main" id="{706EFB0C-72AA-4B42-BD3E-355666B23C0F}"/>
              </a:ext>
            </a:extLst>
          </p:cNvPr>
          <p:cNvSpPr/>
          <p:nvPr/>
        </p:nvSpPr>
        <p:spPr bwMode="auto">
          <a:xfrm>
            <a:off x="10481958" y="1814230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Rettangolo 88">
            <a:extLst>
              <a:ext uri="{FF2B5EF4-FFF2-40B4-BE49-F238E27FC236}">
                <a16:creationId xmlns:a16="http://schemas.microsoft.com/office/drawing/2014/main" id="{33275024-8C54-4D7D-B0D8-AED2E878FB37}"/>
              </a:ext>
            </a:extLst>
          </p:cNvPr>
          <p:cNvSpPr/>
          <p:nvPr/>
        </p:nvSpPr>
        <p:spPr bwMode="auto">
          <a:xfrm>
            <a:off x="10391093" y="1814230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Rettangolo 89">
            <a:extLst>
              <a:ext uri="{FF2B5EF4-FFF2-40B4-BE49-F238E27FC236}">
                <a16:creationId xmlns:a16="http://schemas.microsoft.com/office/drawing/2014/main" id="{491FC381-EB0D-4590-ADDB-79BD603FC3EA}"/>
              </a:ext>
            </a:extLst>
          </p:cNvPr>
          <p:cNvSpPr/>
          <p:nvPr/>
        </p:nvSpPr>
        <p:spPr bwMode="auto">
          <a:xfrm>
            <a:off x="10302478" y="1812752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Rettangolo 90">
            <a:extLst>
              <a:ext uri="{FF2B5EF4-FFF2-40B4-BE49-F238E27FC236}">
                <a16:creationId xmlns:a16="http://schemas.microsoft.com/office/drawing/2014/main" id="{0D54F45E-1DA1-4471-9420-27170EF01E1D}"/>
              </a:ext>
            </a:extLst>
          </p:cNvPr>
          <p:cNvSpPr/>
          <p:nvPr/>
        </p:nvSpPr>
        <p:spPr bwMode="auto">
          <a:xfrm>
            <a:off x="10481958" y="1733664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Rettangolo 91">
            <a:extLst>
              <a:ext uri="{FF2B5EF4-FFF2-40B4-BE49-F238E27FC236}">
                <a16:creationId xmlns:a16="http://schemas.microsoft.com/office/drawing/2014/main" id="{7D1B9A1B-E791-464C-91FC-0951AB056A58}"/>
              </a:ext>
            </a:extLst>
          </p:cNvPr>
          <p:cNvSpPr/>
          <p:nvPr/>
        </p:nvSpPr>
        <p:spPr bwMode="auto">
          <a:xfrm>
            <a:off x="10393343" y="1893318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Rettangolo 92">
            <a:extLst>
              <a:ext uri="{FF2B5EF4-FFF2-40B4-BE49-F238E27FC236}">
                <a16:creationId xmlns:a16="http://schemas.microsoft.com/office/drawing/2014/main" id="{9443A795-69EB-4145-B946-850582492160}"/>
              </a:ext>
            </a:extLst>
          </p:cNvPr>
          <p:cNvSpPr/>
          <p:nvPr/>
        </p:nvSpPr>
        <p:spPr bwMode="auto">
          <a:xfrm>
            <a:off x="10483999" y="1893318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Rettangolo 93">
            <a:extLst>
              <a:ext uri="{FF2B5EF4-FFF2-40B4-BE49-F238E27FC236}">
                <a16:creationId xmlns:a16="http://schemas.microsoft.com/office/drawing/2014/main" id="{D8063C74-4780-49F6-9D11-A827033EF977}"/>
              </a:ext>
            </a:extLst>
          </p:cNvPr>
          <p:cNvSpPr/>
          <p:nvPr/>
        </p:nvSpPr>
        <p:spPr bwMode="auto">
          <a:xfrm>
            <a:off x="10574863" y="1810696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Rettangolo 94">
            <a:extLst>
              <a:ext uri="{FF2B5EF4-FFF2-40B4-BE49-F238E27FC236}">
                <a16:creationId xmlns:a16="http://schemas.microsoft.com/office/drawing/2014/main" id="{44593010-8103-4790-9800-2EA77A03210F}"/>
              </a:ext>
            </a:extLst>
          </p:cNvPr>
          <p:cNvSpPr/>
          <p:nvPr/>
        </p:nvSpPr>
        <p:spPr bwMode="auto">
          <a:xfrm>
            <a:off x="10575404" y="1738030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Rettangolo 95">
            <a:extLst>
              <a:ext uri="{FF2B5EF4-FFF2-40B4-BE49-F238E27FC236}">
                <a16:creationId xmlns:a16="http://schemas.microsoft.com/office/drawing/2014/main" id="{E2C3607E-893C-4BD1-8E7A-0D9AC7A0EE0C}"/>
              </a:ext>
            </a:extLst>
          </p:cNvPr>
          <p:cNvSpPr/>
          <p:nvPr/>
        </p:nvSpPr>
        <p:spPr bwMode="auto">
          <a:xfrm>
            <a:off x="10574863" y="1893318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Rettangolo 96">
            <a:extLst>
              <a:ext uri="{FF2B5EF4-FFF2-40B4-BE49-F238E27FC236}">
                <a16:creationId xmlns:a16="http://schemas.microsoft.com/office/drawing/2014/main" id="{1810A206-8B5B-4A5E-8299-2D27F34F620F}"/>
              </a:ext>
            </a:extLst>
          </p:cNvPr>
          <p:cNvSpPr/>
          <p:nvPr/>
        </p:nvSpPr>
        <p:spPr bwMode="auto">
          <a:xfrm>
            <a:off x="10574863" y="1658942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" name="Immagine 102">
            <a:extLst>
              <a:ext uri="{FF2B5EF4-FFF2-40B4-BE49-F238E27FC236}">
                <a16:creationId xmlns:a16="http://schemas.microsoft.com/office/drawing/2014/main" id="{938167FB-1741-4859-BBFB-FB4F4D93940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174" y="1379825"/>
            <a:ext cx="230476" cy="94705"/>
          </a:xfrm>
          <a:prstGeom prst="rect">
            <a:avLst/>
          </a:prstGeom>
        </p:spPr>
      </p:pic>
      <p:pic>
        <p:nvPicPr>
          <p:cNvPr id="104" name="Immagine 103">
            <a:extLst>
              <a:ext uri="{FF2B5EF4-FFF2-40B4-BE49-F238E27FC236}">
                <a16:creationId xmlns:a16="http://schemas.microsoft.com/office/drawing/2014/main" id="{274E4347-D10E-4DAD-B228-E28D226C225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578" y="1378871"/>
            <a:ext cx="230476" cy="94705"/>
          </a:xfrm>
          <a:prstGeom prst="rect">
            <a:avLst/>
          </a:prstGeom>
        </p:spPr>
      </p:pic>
      <p:pic>
        <p:nvPicPr>
          <p:cNvPr id="106" name="Immagine 105">
            <a:extLst>
              <a:ext uri="{FF2B5EF4-FFF2-40B4-BE49-F238E27FC236}">
                <a16:creationId xmlns:a16="http://schemas.microsoft.com/office/drawing/2014/main" id="{F8DD4837-BF21-4FA6-8131-B128E749424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893" y="1390572"/>
            <a:ext cx="367086" cy="119010"/>
          </a:xfrm>
          <a:prstGeom prst="rect">
            <a:avLst/>
          </a:prstGeom>
        </p:spPr>
      </p:pic>
      <p:pic>
        <p:nvPicPr>
          <p:cNvPr id="109" name="Immagine 108">
            <a:extLst>
              <a:ext uri="{FF2B5EF4-FFF2-40B4-BE49-F238E27FC236}">
                <a16:creationId xmlns:a16="http://schemas.microsoft.com/office/drawing/2014/main" id="{7591523E-EF9E-41C0-B8EA-1F90A615EA2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700" y="1375957"/>
            <a:ext cx="370438" cy="119010"/>
          </a:xfrm>
          <a:prstGeom prst="rect">
            <a:avLst/>
          </a:prstGeom>
        </p:spPr>
      </p:pic>
      <p:pic>
        <p:nvPicPr>
          <p:cNvPr id="112" name="Immagine 111">
            <a:extLst>
              <a:ext uri="{FF2B5EF4-FFF2-40B4-BE49-F238E27FC236}">
                <a16:creationId xmlns:a16="http://schemas.microsoft.com/office/drawing/2014/main" id="{8E042E35-8D25-49B7-A27C-1FC9A2810A0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359" y="1440347"/>
            <a:ext cx="577448" cy="98058"/>
          </a:xfrm>
          <a:prstGeom prst="rect">
            <a:avLst/>
          </a:prstGeom>
        </p:spPr>
      </p:pic>
      <p:pic>
        <p:nvPicPr>
          <p:cNvPr id="114" name="Immagine 113">
            <a:extLst>
              <a:ext uri="{FF2B5EF4-FFF2-40B4-BE49-F238E27FC236}">
                <a16:creationId xmlns:a16="http://schemas.microsoft.com/office/drawing/2014/main" id="{993AEB09-587D-45CA-B2C3-9A13A4F8F45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365" y="1485180"/>
            <a:ext cx="511238" cy="121524"/>
          </a:xfrm>
          <a:prstGeom prst="rect">
            <a:avLst/>
          </a:prstGeom>
        </p:spPr>
      </p:pic>
      <p:pic>
        <p:nvPicPr>
          <p:cNvPr id="116" name="Immagine 115">
            <a:extLst>
              <a:ext uri="{FF2B5EF4-FFF2-40B4-BE49-F238E27FC236}">
                <a16:creationId xmlns:a16="http://schemas.microsoft.com/office/drawing/2014/main" id="{43EEDC98-7E48-4C0B-95F5-0D5461441BF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738" y="2282752"/>
            <a:ext cx="756800" cy="139962"/>
          </a:xfrm>
          <a:prstGeom prst="rect">
            <a:avLst/>
          </a:prstGeom>
        </p:spPr>
      </p:pic>
      <p:pic>
        <p:nvPicPr>
          <p:cNvPr id="117" name="Immagine 116">
            <a:extLst>
              <a:ext uri="{FF2B5EF4-FFF2-40B4-BE49-F238E27FC236}">
                <a16:creationId xmlns:a16="http://schemas.microsoft.com/office/drawing/2014/main" id="{FB49943B-FAF2-4F6A-BDEA-6861C2D17E8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194" y="2282752"/>
            <a:ext cx="756800" cy="139962"/>
          </a:xfrm>
          <a:prstGeom prst="rect">
            <a:avLst/>
          </a:prstGeom>
        </p:spPr>
      </p:pic>
      <p:pic>
        <p:nvPicPr>
          <p:cNvPr id="120" name="Immagine 119">
            <a:extLst>
              <a:ext uri="{FF2B5EF4-FFF2-40B4-BE49-F238E27FC236}">
                <a16:creationId xmlns:a16="http://schemas.microsoft.com/office/drawing/2014/main" id="{EEF8399F-DBFE-4728-B01A-E53D6E94BFBC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79" y="2479090"/>
            <a:ext cx="756800" cy="139962"/>
          </a:xfrm>
          <a:prstGeom prst="rect">
            <a:avLst/>
          </a:prstGeom>
        </p:spPr>
      </p:pic>
      <p:pic>
        <p:nvPicPr>
          <p:cNvPr id="121" name="Immagine 120">
            <a:extLst>
              <a:ext uri="{FF2B5EF4-FFF2-40B4-BE49-F238E27FC236}">
                <a16:creationId xmlns:a16="http://schemas.microsoft.com/office/drawing/2014/main" id="{4512AF5B-86E3-4669-8EA3-371F2013C744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194" y="2444773"/>
            <a:ext cx="756800" cy="139962"/>
          </a:xfrm>
          <a:prstGeom prst="rect">
            <a:avLst/>
          </a:prstGeom>
        </p:spPr>
      </p:pic>
      <p:pic>
        <p:nvPicPr>
          <p:cNvPr id="124" name="Immagine 123">
            <a:extLst>
              <a:ext uri="{FF2B5EF4-FFF2-40B4-BE49-F238E27FC236}">
                <a16:creationId xmlns:a16="http://schemas.microsoft.com/office/drawing/2014/main" id="{3AC087C8-7E9C-4040-98B2-A1E6D9602AE7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966" y="2661894"/>
            <a:ext cx="687238" cy="139962"/>
          </a:xfrm>
          <a:prstGeom prst="rect">
            <a:avLst/>
          </a:prstGeom>
        </p:spPr>
      </p:pic>
      <p:pic>
        <p:nvPicPr>
          <p:cNvPr id="125" name="Immagine 124">
            <a:extLst>
              <a:ext uri="{FF2B5EF4-FFF2-40B4-BE49-F238E27FC236}">
                <a16:creationId xmlns:a16="http://schemas.microsoft.com/office/drawing/2014/main" id="{B54EF12C-06A5-4CE4-AD39-4FE7BAEFA76A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194" y="2620454"/>
            <a:ext cx="687238" cy="139962"/>
          </a:xfrm>
          <a:prstGeom prst="rect">
            <a:avLst/>
          </a:prstGeom>
        </p:spPr>
      </p:pic>
      <p:pic>
        <p:nvPicPr>
          <p:cNvPr id="128" name="Immagine 127">
            <a:extLst>
              <a:ext uri="{FF2B5EF4-FFF2-40B4-BE49-F238E27FC236}">
                <a16:creationId xmlns:a16="http://schemas.microsoft.com/office/drawing/2014/main" id="{608CA4BF-8C89-43AF-BE83-A9566E5478DF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359" y="2237846"/>
            <a:ext cx="756800" cy="139962"/>
          </a:xfrm>
          <a:prstGeom prst="rect">
            <a:avLst/>
          </a:prstGeom>
        </p:spPr>
      </p:pic>
      <p:pic>
        <p:nvPicPr>
          <p:cNvPr id="131" name="Immagine 130">
            <a:extLst>
              <a:ext uri="{FF2B5EF4-FFF2-40B4-BE49-F238E27FC236}">
                <a16:creationId xmlns:a16="http://schemas.microsoft.com/office/drawing/2014/main" id="{7A724416-EDB3-4E7E-8150-4805C0E2A385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359" y="2409109"/>
            <a:ext cx="617676" cy="139962"/>
          </a:xfrm>
          <a:prstGeom prst="rect">
            <a:avLst/>
          </a:prstGeom>
        </p:spPr>
      </p:pic>
      <p:pic>
        <p:nvPicPr>
          <p:cNvPr id="134" name="Immagine 133">
            <a:extLst>
              <a:ext uri="{FF2B5EF4-FFF2-40B4-BE49-F238E27FC236}">
                <a16:creationId xmlns:a16="http://schemas.microsoft.com/office/drawing/2014/main" id="{12BF009A-C939-4F9E-AD06-584722A2DF2F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150" y="2604501"/>
            <a:ext cx="687238" cy="139962"/>
          </a:xfrm>
          <a:prstGeom prst="rect">
            <a:avLst/>
          </a:prstGeom>
        </p:spPr>
      </p:pic>
      <p:pic>
        <p:nvPicPr>
          <p:cNvPr id="136" name="Immagine 135">
            <a:extLst>
              <a:ext uri="{FF2B5EF4-FFF2-40B4-BE49-F238E27FC236}">
                <a16:creationId xmlns:a16="http://schemas.microsoft.com/office/drawing/2014/main" id="{7F9759AE-41B7-4CD9-85DD-A086663B4387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481" y="2200596"/>
            <a:ext cx="502857" cy="119848"/>
          </a:xfrm>
          <a:prstGeom prst="rect">
            <a:avLst/>
          </a:prstGeom>
        </p:spPr>
      </p:pic>
      <p:pic>
        <p:nvPicPr>
          <p:cNvPr id="142" name="Immagine 141">
            <a:extLst>
              <a:ext uri="{FF2B5EF4-FFF2-40B4-BE49-F238E27FC236}">
                <a16:creationId xmlns:a16="http://schemas.microsoft.com/office/drawing/2014/main" id="{F6CE8F07-23ED-481B-B117-1C9564F5D270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642" y="2391184"/>
            <a:ext cx="501181" cy="119848"/>
          </a:xfrm>
          <a:prstGeom prst="rect">
            <a:avLst/>
          </a:prstGeom>
        </p:spPr>
      </p:pic>
      <p:pic>
        <p:nvPicPr>
          <p:cNvPr id="144" name="Immagine 143">
            <a:extLst>
              <a:ext uri="{FF2B5EF4-FFF2-40B4-BE49-F238E27FC236}">
                <a16:creationId xmlns:a16="http://schemas.microsoft.com/office/drawing/2014/main" id="{D4B5E518-8796-4AE9-8BB9-7ED469DB86EA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966" y="2578530"/>
            <a:ext cx="502857" cy="119010"/>
          </a:xfrm>
          <a:prstGeom prst="rect">
            <a:avLst/>
          </a:prstGeom>
        </p:spPr>
      </p:pic>
      <p:pic>
        <p:nvPicPr>
          <p:cNvPr id="146" name="Immagine 145">
            <a:extLst>
              <a:ext uri="{FF2B5EF4-FFF2-40B4-BE49-F238E27FC236}">
                <a16:creationId xmlns:a16="http://schemas.microsoft.com/office/drawing/2014/main" id="{7BC60110-5DBB-4BC9-B577-F840ABCC5634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057" y="1143495"/>
            <a:ext cx="1336686" cy="110629"/>
          </a:xfrm>
          <a:prstGeom prst="rect">
            <a:avLst/>
          </a:prstGeom>
        </p:spPr>
      </p:pic>
      <p:sp>
        <p:nvSpPr>
          <p:cNvPr id="147" name="CasellaDiTesto 146">
            <a:extLst>
              <a:ext uri="{FF2B5EF4-FFF2-40B4-BE49-F238E27FC236}">
                <a16:creationId xmlns:a16="http://schemas.microsoft.com/office/drawing/2014/main" id="{BD2B82C8-A1E9-4D55-AD0A-150AB1E0C2AB}"/>
              </a:ext>
            </a:extLst>
          </p:cNvPr>
          <p:cNvSpPr txBox="1"/>
          <p:nvPr/>
        </p:nvSpPr>
        <p:spPr>
          <a:xfrm>
            <a:off x="448369" y="2854844"/>
            <a:ext cx="76255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Train and evaluate seven different architectures that differ </a:t>
            </a: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only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 on the activation function employed:</a:t>
            </a:r>
          </a:p>
          <a:p>
            <a:pPr lvl="1">
              <a:buClr>
                <a:schemeClr val="accent1">
                  <a:lumMod val="25000"/>
                </a:schemeClr>
              </a:buClr>
            </a:pPr>
            <a:endParaRPr lang="en-US" sz="1300" i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9" name="Immagine 148" descr="Immagine che contiene testo&#10;&#10;Descrizione generata automaticamente">
            <a:extLst>
              <a:ext uri="{FF2B5EF4-FFF2-40B4-BE49-F238E27FC236}">
                <a16:creationId xmlns:a16="http://schemas.microsoft.com/office/drawing/2014/main" id="{5D2F3718-8964-4F0D-944A-C696E850336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44" y="3485893"/>
            <a:ext cx="1211539" cy="2066531"/>
          </a:xfrm>
          <a:prstGeom prst="rect">
            <a:avLst/>
          </a:prstGeom>
        </p:spPr>
      </p:pic>
      <p:pic>
        <p:nvPicPr>
          <p:cNvPr id="151" name="Immagine 150" descr="Immagine che contiene tavolo&#10;&#10;Descrizione generata automaticamente">
            <a:extLst>
              <a:ext uri="{FF2B5EF4-FFF2-40B4-BE49-F238E27FC236}">
                <a16:creationId xmlns:a16="http://schemas.microsoft.com/office/drawing/2014/main" id="{A9F39F96-FD64-420B-B058-5725548CB728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959" y="3498911"/>
            <a:ext cx="1875144" cy="2042687"/>
          </a:xfrm>
          <a:prstGeom prst="rect">
            <a:avLst/>
          </a:prstGeom>
        </p:spPr>
      </p:pic>
      <p:sp>
        <p:nvSpPr>
          <p:cNvPr id="152" name="CasellaDiTesto 151">
            <a:extLst>
              <a:ext uri="{FF2B5EF4-FFF2-40B4-BE49-F238E27FC236}">
                <a16:creationId xmlns:a16="http://schemas.microsoft.com/office/drawing/2014/main" id="{540410ED-6BB9-4079-AA81-8FE3B4114F68}"/>
              </a:ext>
            </a:extLst>
          </p:cNvPr>
          <p:cNvSpPr txBox="1"/>
          <p:nvPr/>
        </p:nvSpPr>
        <p:spPr>
          <a:xfrm>
            <a:off x="914400" y="5652134"/>
            <a:ext cx="34189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Tab1: </a:t>
            </a:r>
            <a:r>
              <a:rPr lang="en-US" sz="11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Bold denotes best result, underline best trade-off</a:t>
            </a:r>
          </a:p>
        </p:txBody>
      </p:sp>
    </p:spTree>
    <p:extLst>
      <p:ext uri="{BB962C8B-B14F-4D97-AF65-F5344CB8AC3E}">
        <p14:creationId xmlns:p14="http://schemas.microsoft.com/office/powerpoint/2010/main" val="63148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3" grpId="0" animBg="1"/>
      <p:bldP spid="11" grpId="0" animBg="1"/>
      <p:bldP spid="7" grpId="0"/>
      <p:bldP spid="8" grpId="0"/>
      <p:bldP spid="12" grpId="0" animBg="1"/>
      <p:bldP spid="15" grpId="0" animBg="1"/>
      <p:bldP spid="16" grpId="0" animBg="1"/>
      <p:bldP spid="17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33" grpId="0" animBg="1"/>
      <p:bldP spid="34" grpId="0" animBg="1"/>
      <p:bldP spid="35" grpId="0" animBg="1"/>
      <p:bldP spid="36" grpId="0" animBg="1"/>
      <p:bldP spid="55" grpId="0" animBg="1"/>
      <p:bldP spid="63" grpId="0" animBg="1"/>
      <p:bldP spid="64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147" grpId="0"/>
      <p:bldP spid="15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12CB5975-0CBD-4576-AFE5-0C6B438E9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4900" y="2951268"/>
            <a:ext cx="6553200" cy="235937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A8CD8CA-0DEC-4715-AD17-EC848ED01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-24568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ResNet20 Results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53903B6-1DFE-43EF-9F3A-A15BA4AB6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D5824-9242-43FA-B7F4-FBDD346E3143}" type="datetime1">
              <a:rPr lang="it-IT" altLang="en-US" smtClean="0"/>
              <a:pPr/>
              <a:t>12/10/2020</a:t>
            </a:fld>
            <a:endParaRPr lang="it-IT" alt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EF5F086-18D5-4A8D-A92E-A6B27A20E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Robustness</a:t>
            </a:r>
            <a:r>
              <a:rPr lang="it-IT" altLang="en-US" dirty="0"/>
              <a:t> Of Deep </a:t>
            </a:r>
            <a:r>
              <a:rPr lang="it-IT" altLang="en-US" dirty="0" err="1"/>
              <a:t>Neural</a:t>
            </a:r>
            <a:r>
              <a:rPr lang="it-IT" altLang="en-US" dirty="0"/>
              <a:t> Networks Using </a:t>
            </a:r>
            <a:r>
              <a:rPr lang="it-IT" altLang="en-US" dirty="0" err="1"/>
              <a:t>Trainable</a:t>
            </a:r>
            <a:r>
              <a:rPr lang="it-IT" altLang="en-US" dirty="0"/>
              <a:t> </a:t>
            </a:r>
            <a:r>
              <a:rPr lang="it-IT" altLang="en-US" dirty="0" err="1"/>
              <a:t>Activation</a:t>
            </a:r>
            <a:r>
              <a:rPr lang="it-IT" altLang="en-US" dirty="0"/>
              <a:t> </a:t>
            </a:r>
            <a:r>
              <a:rPr lang="it-IT" altLang="en-US" dirty="0" err="1"/>
              <a:t>Functions</a:t>
            </a:r>
            <a:endParaRPr lang="it-IT" alt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1004AE5-05A1-431D-9163-0F20F41C0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B41E161E-6085-457D-9055-3A1853716055}" type="slidenum">
              <a:rPr lang="it-IT" altLang="en-US" smtClean="0"/>
              <a:pPr/>
              <a:t>12</a:t>
            </a:fld>
            <a:endParaRPr lang="it-IT" alt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0025729-43B2-4650-BB36-742E43159277}"/>
              </a:ext>
            </a:extLst>
          </p:cNvPr>
          <p:cNvSpPr txBox="1"/>
          <p:nvPr/>
        </p:nvSpPr>
        <p:spPr>
          <a:xfrm>
            <a:off x="632460" y="973649"/>
            <a:ext cx="109499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Max-pooling 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layers are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non-smooth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, which makes our hypothesis misplaced in the first place. We need to enforce smoothness throughout the whole model to perform a meaningful evaluation.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400" dirty="0">
              <a:solidFill>
                <a:srgbClr val="000000"/>
              </a:solidFill>
              <a:latin typeface="+mn-lt"/>
            </a:endParaRP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 Due to its relatively simple implementation and strong performances we decided to repeat the experiment using a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residual neural network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+mn-lt"/>
              </a:rPr>
              <a:t>ResNet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).</a:t>
            </a:r>
          </a:p>
        </p:txBody>
      </p:sp>
      <p:pic>
        <p:nvPicPr>
          <p:cNvPr id="11" name="Immagine 10" descr="Immagine che contiene tavolo&#10;&#10;Descrizione generata automaticamente">
            <a:extLst>
              <a:ext uri="{FF2B5EF4-FFF2-40B4-BE49-F238E27FC236}">
                <a16:creationId xmlns:a16="http://schemas.microsoft.com/office/drawing/2014/main" id="{8020DA21-41BE-4FCE-A2F8-7A19B29616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205696"/>
            <a:ext cx="3352800" cy="2005212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1C92B70-75C7-4990-B209-66270519C13F}"/>
              </a:ext>
            </a:extLst>
          </p:cNvPr>
          <p:cNvSpPr txBox="1"/>
          <p:nvPr/>
        </p:nvSpPr>
        <p:spPr>
          <a:xfrm>
            <a:off x="621778" y="5264992"/>
            <a:ext cx="114071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 Overall robustness improved </a:t>
            </a:r>
            <a:r>
              <a:rPr lang="en-US" sz="1400" dirty="0" err="1">
                <a:solidFill>
                  <a:srgbClr val="000000"/>
                </a:solidFill>
                <a:latin typeface="+mn-lt"/>
              </a:rPr>
              <a:t>wrt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VGG case          </a:t>
            </a:r>
            <a:r>
              <a:rPr lang="en-US" sz="1400" dirty="0" err="1">
                <a:solidFill>
                  <a:srgbClr val="000000"/>
                </a:solidFill>
                <a:latin typeface="+mn-lt"/>
              </a:rPr>
              <a:t>ResNet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better suited for adversarial training (approx. same number of weights)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400" dirty="0">
              <a:solidFill>
                <a:srgbClr val="000000"/>
              </a:solidFill>
              <a:latin typeface="+mn-lt"/>
            </a:endParaRP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 KAFs reach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best std accuracies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, nevertheless,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Swish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function allows again for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strongest robustness </a:t>
            </a:r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B1015C55-11A6-406D-8A29-1150A4F7D13D}"/>
              </a:ext>
            </a:extLst>
          </p:cNvPr>
          <p:cNvSpPr/>
          <p:nvPr/>
        </p:nvSpPr>
        <p:spPr bwMode="auto">
          <a:xfrm>
            <a:off x="4031479" y="5387255"/>
            <a:ext cx="243840" cy="94461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4D5C312-6FFD-4F9C-8E74-7FA684CD0AC4}"/>
              </a:ext>
            </a:extLst>
          </p:cNvPr>
          <p:cNvSpPr txBox="1"/>
          <p:nvPr/>
        </p:nvSpPr>
        <p:spPr>
          <a:xfrm>
            <a:off x="632460" y="2104270"/>
            <a:ext cx="114071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We experienced an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exploding gradient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issue using KAFs in deep (&gt;50 layers) scenarios, thus we chose a ResNet20 architecture as described in the original paper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[</a:t>
            </a:r>
            <a:r>
              <a:rPr lang="en-US" sz="1400" i="1" dirty="0" err="1">
                <a:solidFill>
                  <a:srgbClr val="000000"/>
                </a:solidFill>
                <a:latin typeface="+mn-lt"/>
              </a:rPr>
              <a:t>Kaiming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 He, X. Zhang et al. 2015]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400" i="1" dirty="0">
              <a:solidFill>
                <a:srgbClr val="000000"/>
              </a:solidFill>
              <a:latin typeface="+mn-lt"/>
            </a:endParaRP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D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ata augmentation: 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4 pixels are 0-padded on each side of the image and a 32 × 32 crop is randomly sampled from the resulting image or its horizontal flip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2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 animBg="1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4B90395E-EB03-4C87-9CF8-227C042059C4}"/>
              </a:ext>
            </a:extLst>
          </p:cNvPr>
          <p:cNvSpPr/>
          <p:nvPr/>
        </p:nvSpPr>
        <p:spPr bwMode="auto">
          <a:xfrm>
            <a:off x="381000" y="1159791"/>
            <a:ext cx="11429999" cy="1600199"/>
          </a:xfrm>
          <a:prstGeom prst="rect">
            <a:avLst/>
          </a:prstGeom>
          <a:solidFill>
            <a:schemeClr val="accent5">
              <a:alpha val="28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7EBD748-D9AA-4205-A378-84486C620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613" y="-6773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Conclusions and Contributions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1C6F9EE-740F-422D-BCB4-679F54A93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D5824-9242-43FA-B7F4-FBDD346E3143}" type="datetime1">
              <a:rPr lang="it-IT" altLang="en-US" smtClean="0"/>
              <a:pPr/>
              <a:t>12/10/2020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91BDA5D-BA10-4E8D-958C-76A372164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Robustness</a:t>
            </a:r>
            <a:r>
              <a:rPr lang="it-IT" altLang="en-US" dirty="0"/>
              <a:t> Of Deep </a:t>
            </a:r>
            <a:r>
              <a:rPr lang="it-IT" altLang="en-US" dirty="0" err="1"/>
              <a:t>Neural</a:t>
            </a:r>
            <a:r>
              <a:rPr lang="it-IT" altLang="en-US" dirty="0"/>
              <a:t> Networks Using </a:t>
            </a:r>
            <a:r>
              <a:rPr lang="it-IT" altLang="en-US" dirty="0" err="1"/>
              <a:t>Trainable</a:t>
            </a:r>
            <a:r>
              <a:rPr lang="it-IT" altLang="en-US" dirty="0"/>
              <a:t> </a:t>
            </a:r>
            <a:r>
              <a:rPr lang="it-IT" altLang="en-US" dirty="0" err="1"/>
              <a:t>Activation</a:t>
            </a:r>
            <a:r>
              <a:rPr lang="it-IT" altLang="en-US" dirty="0"/>
              <a:t> </a:t>
            </a:r>
            <a:r>
              <a:rPr lang="it-IT" altLang="en-US" dirty="0" err="1"/>
              <a:t>Functions</a:t>
            </a:r>
            <a:endParaRPr lang="it-IT" alt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2B1283-5862-42FE-B737-C997CDBA2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B41E161E-6085-457D-9055-3A1853716055}" type="slidenum">
              <a:rPr lang="it-IT" altLang="en-US" smtClean="0"/>
              <a:pPr/>
              <a:t>13</a:t>
            </a:fld>
            <a:endParaRPr lang="it-IT" alt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CDDC528-575F-4C41-A8B7-376F774D3468}"/>
              </a:ext>
            </a:extLst>
          </p:cNvPr>
          <p:cNvSpPr txBox="1"/>
          <p:nvPr/>
        </p:nvSpPr>
        <p:spPr>
          <a:xfrm>
            <a:off x="938613" y="1031562"/>
            <a:ext cx="100584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1">
                  <a:lumMod val="25000"/>
                </a:schemeClr>
              </a:buClr>
            </a:pPr>
            <a:endParaRPr lang="en-US" sz="1600" dirty="0">
              <a:solidFill>
                <a:srgbClr val="000000"/>
              </a:solidFill>
            </a:endParaRPr>
          </a:p>
          <a:p>
            <a:pPr algn="ctr">
              <a:buClr>
                <a:schemeClr val="accent1">
                  <a:lumMod val="25000"/>
                </a:schemeClr>
              </a:buClr>
            </a:pPr>
            <a:r>
              <a:rPr lang="en-US" sz="1600" dirty="0">
                <a:solidFill>
                  <a:srgbClr val="000000"/>
                </a:solidFill>
              </a:rPr>
              <a:t>Sub-optimality in terms of robustness might be explained with </a:t>
            </a:r>
            <a:r>
              <a:rPr lang="en-US" sz="1600" i="1" dirty="0">
                <a:solidFill>
                  <a:srgbClr val="000000"/>
                </a:solidFill>
              </a:rPr>
              <a:t>the introduction of new parameters</a:t>
            </a:r>
            <a:r>
              <a:rPr lang="en-US" sz="1600" dirty="0">
                <a:solidFill>
                  <a:srgbClr val="000000"/>
                </a:solidFill>
              </a:rPr>
              <a:t> which comes </a:t>
            </a:r>
            <a:r>
              <a:rPr lang="en-US" sz="1600" i="1" dirty="0">
                <a:solidFill>
                  <a:srgbClr val="000000"/>
                </a:solidFill>
              </a:rPr>
              <a:t>with KAFs </a:t>
            </a:r>
            <a:r>
              <a:rPr lang="en-US" sz="1600" dirty="0">
                <a:solidFill>
                  <a:srgbClr val="000000"/>
                </a:solidFill>
              </a:rPr>
              <a:t>and ultimately with an </a:t>
            </a:r>
            <a:r>
              <a:rPr lang="en-US" sz="1600" i="1" dirty="0">
                <a:solidFill>
                  <a:srgbClr val="000000"/>
                </a:solidFill>
              </a:rPr>
              <a:t>increased non-linearity </a:t>
            </a:r>
            <a:r>
              <a:rPr lang="en-US" sz="1600" dirty="0">
                <a:solidFill>
                  <a:srgbClr val="000000"/>
                </a:solidFill>
              </a:rPr>
              <a:t>of the model’s landscape.  Despite being leveraged by AT,  it can also be exploited by any </a:t>
            </a:r>
            <a:r>
              <a:rPr lang="en-US" sz="1600" i="1" dirty="0">
                <a:solidFill>
                  <a:srgbClr val="000000"/>
                </a:solidFill>
              </a:rPr>
              <a:t>gradient-based </a:t>
            </a:r>
            <a:r>
              <a:rPr lang="en-US" sz="1600" dirty="0">
                <a:solidFill>
                  <a:srgbClr val="000000"/>
                </a:solidFill>
              </a:rPr>
              <a:t>attack.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600" dirty="0">
              <a:solidFill>
                <a:srgbClr val="000000"/>
              </a:solidFill>
            </a:endParaRPr>
          </a:p>
          <a:p>
            <a:pPr lvl="1" algn="ctr">
              <a:buClr>
                <a:schemeClr val="accent1">
                  <a:lumMod val="25000"/>
                </a:schemeClr>
              </a:buClr>
            </a:pPr>
            <a:r>
              <a:rPr lang="en-US" sz="1600" dirty="0">
                <a:solidFill>
                  <a:srgbClr val="000000"/>
                </a:solidFill>
              </a:rPr>
              <a:t>Fix: Try to use </a:t>
            </a:r>
            <a:r>
              <a:rPr lang="en-US" sz="1600" i="1" dirty="0" err="1">
                <a:solidFill>
                  <a:srgbClr val="000000"/>
                </a:solidFill>
              </a:rPr>
              <a:t>Madry’s</a:t>
            </a:r>
            <a:r>
              <a:rPr lang="en-US" sz="1600" dirty="0">
                <a:solidFill>
                  <a:srgbClr val="000000"/>
                </a:solidFill>
              </a:rPr>
              <a:t> original </a:t>
            </a:r>
            <a:r>
              <a:rPr lang="en-US" sz="1600" i="1" dirty="0">
                <a:solidFill>
                  <a:srgbClr val="000000"/>
                </a:solidFill>
              </a:rPr>
              <a:t>adversarial training </a:t>
            </a:r>
            <a:r>
              <a:rPr lang="en-US" sz="1600" dirty="0">
                <a:solidFill>
                  <a:srgbClr val="000000"/>
                </a:solidFill>
              </a:rPr>
              <a:t>procedure instead </a:t>
            </a:r>
            <a:r>
              <a:rPr lang="en-US" sz="1600" i="1" dirty="0">
                <a:solidFill>
                  <a:srgbClr val="000000"/>
                </a:solidFill>
              </a:rPr>
              <a:t>[A. </a:t>
            </a:r>
            <a:r>
              <a:rPr lang="en-US" sz="1600" i="1" dirty="0" err="1">
                <a:solidFill>
                  <a:srgbClr val="000000"/>
                </a:solidFill>
              </a:rPr>
              <a:t>Madry</a:t>
            </a:r>
            <a:r>
              <a:rPr lang="en-US" sz="1600" i="1" dirty="0">
                <a:solidFill>
                  <a:srgbClr val="000000"/>
                </a:solidFill>
              </a:rPr>
              <a:t>, A. </a:t>
            </a:r>
            <a:r>
              <a:rPr lang="en-US" sz="1600" i="1" dirty="0" err="1">
                <a:solidFill>
                  <a:srgbClr val="000000"/>
                </a:solidFill>
              </a:rPr>
              <a:t>Makelov</a:t>
            </a:r>
            <a:r>
              <a:rPr lang="en-US" sz="1600" i="1" dirty="0">
                <a:solidFill>
                  <a:srgbClr val="000000"/>
                </a:solidFill>
              </a:rPr>
              <a:t>, L. Schmidt et al. 2017]</a:t>
            </a:r>
            <a:r>
              <a:rPr lang="en-US" sz="1100" dirty="0">
                <a:solidFill>
                  <a:srgbClr val="000000"/>
                </a:solidFill>
              </a:rPr>
              <a:t>		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6FC4BD9-A408-45DF-9370-6D14685BB982}"/>
              </a:ext>
            </a:extLst>
          </p:cNvPr>
          <p:cNvSpPr txBox="1"/>
          <p:nvPr/>
        </p:nvSpPr>
        <p:spPr>
          <a:xfrm>
            <a:off x="891610" y="2953957"/>
            <a:ext cx="104621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</a:rPr>
              <a:t> Presented results can also be seen as a </a:t>
            </a:r>
            <a:r>
              <a:rPr lang="en-US" sz="1400" i="1" dirty="0">
                <a:solidFill>
                  <a:srgbClr val="000000"/>
                </a:solidFill>
              </a:rPr>
              <a:t>contribution of evidences to the smoothness thesis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i="1" dirty="0">
                <a:solidFill>
                  <a:srgbClr val="000000"/>
                </a:solidFill>
              </a:rPr>
              <a:t>[Chiang </a:t>
            </a:r>
            <a:r>
              <a:rPr lang="en-US" sz="1400" i="1" dirty="0" err="1">
                <a:solidFill>
                  <a:srgbClr val="000000"/>
                </a:solidFill>
              </a:rPr>
              <a:t>Xie</a:t>
            </a:r>
            <a:r>
              <a:rPr lang="en-US" sz="1400" i="1" dirty="0">
                <a:solidFill>
                  <a:srgbClr val="000000"/>
                </a:solidFill>
              </a:rPr>
              <a:t>, M. Tan, B. Gong et al, 2020]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400" dirty="0">
              <a:solidFill>
                <a:srgbClr val="000000"/>
              </a:solidFill>
            </a:endParaRP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</a:rPr>
              <a:t> We gave a working implementation in TF2 of cutting-edge procedures such as </a:t>
            </a:r>
            <a:r>
              <a:rPr lang="en-US" sz="1400" i="1" dirty="0">
                <a:solidFill>
                  <a:srgbClr val="000000"/>
                </a:solidFill>
              </a:rPr>
              <a:t>[E. Wong, L. Rice 2020] </a:t>
            </a:r>
            <a:r>
              <a:rPr lang="en-US" sz="1400" dirty="0">
                <a:solidFill>
                  <a:srgbClr val="000000"/>
                </a:solidFill>
              </a:rPr>
              <a:t>currently lacking even in third- party libraries. Moreover, we extended the </a:t>
            </a:r>
            <a:r>
              <a:rPr lang="en-US" sz="1400" i="1" dirty="0">
                <a:solidFill>
                  <a:srgbClr val="000000"/>
                </a:solidFill>
              </a:rPr>
              <a:t>KAF layer </a:t>
            </a:r>
            <a:r>
              <a:rPr lang="en-US" sz="1400" dirty="0">
                <a:solidFill>
                  <a:srgbClr val="000000"/>
                </a:solidFill>
              </a:rPr>
              <a:t>implementation for </a:t>
            </a:r>
            <a:r>
              <a:rPr lang="en-US" sz="1400" dirty="0" err="1">
                <a:solidFill>
                  <a:srgbClr val="000000"/>
                </a:solidFill>
              </a:rPr>
              <a:t>Keras</a:t>
            </a:r>
            <a:r>
              <a:rPr lang="en-US" sz="14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0D301F2-2A23-4C6D-BE72-4A670DB9C0DD}"/>
              </a:ext>
            </a:extLst>
          </p:cNvPr>
          <p:cNvSpPr txBox="1"/>
          <p:nvPr/>
        </p:nvSpPr>
        <p:spPr>
          <a:xfrm>
            <a:off x="891610" y="4017429"/>
            <a:ext cx="1099559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000000"/>
                </a:solidFill>
              </a:rPr>
              <a:t>Future Works: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400" b="1" dirty="0">
              <a:solidFill>
                <a:srgbClr val="000000"/>
              </a:solidFill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Test KAFs robustness also in </a:t>
            </a:r>
            <a:r>
              <a:rPr lang="en-US" sz="1400" i="1" dirty="0">
                <a:solidFill>
                  <a:srgbClr val="000000"/>
                </a:solidFill>
              </a:rPr>
              <a:t>provable</a:t>
            </a:r>
            <a:r>
              <a:rPr lang="en-US" sz="1400" dirty="0">
                <a:solidFill>
                  <a:srgbClr val="000000"/>
                </a:solidFill>
              </a:rPr>
              <a:t> scenarios such </a:t>
            </a:r>
            <a:r>
              <a:rPr lang="en-US" sz="1400" i="1" dirty="0">
                <a:solidFill>
                  <a:srgbClr val="000000"/>
                </a:solidFill>
              </a:rPr>
              <a:t>as Lipschitz-regularization training</a:t>
            </a:r>
            <a:r>
              <a:rPr lang="en-US" sz="1400" dirty="0">
                <a:solidFill>
                  <a:srgbClr val="000000"/>
                </a:solidFill>
              </a:rPr>
              <a:t>. </a:t>
            </a:r>
            <a:r>
              <a:rPr lang="en-US" sz="1400" i="1" dirty="0">
                <a:solidFill>
                  <a:srgbClr val="000000"/>
                </a:solidFill>
              </a:rPr>
              <a:t>[Y. </a:t>
            </a:r>
            <a:r>
              <a:rPr lang="en-US" sz="1400" i="1" dirty="0" err="1">
                <a:solidFill>
                  <a:srgbClr val="000000"/>
                </a:solidFill>
              </a:rPr>
              <a:t>Tsuzuku</a:t>
            </a:r>
            <a:r>
              <a:rPr lang="en-US" sz="1400" i="1" dirty="0">
                <a:solidFill>
                  <a:srgbClr val="000000"/>
                </a:solidFill>
              </a:rPr>
              <a:t>, I. Sato et al. 2018]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400" i="1" dirty="0">
              <a:solidFill>
                <a:srgbClr val="000000"/>
              </a:solidFill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000000"/>
                </a:solidFill>
              </a:rPr>
              <a:t>Scale</a:t>
            </a:r>
            <a:r>
              <a:rPr lang="en-US" sz="1400" dirty="0">
                <a:solidFill>
                  <a:srgbClr val="000000"/>
                </a:solidFill>
              </a:rPr>
              <a:t> the proposed defense towards larger datasets such as </a:t>
            </a:r>
            <a:r>
              <a:rPr lang="en-US" sz="1400" i="1" dirty="0">
                <a:solidFill>
                  <a:srgbClr val="000000"/>
                </a:solidFill>
              </a:rPr>
              <a:t>ImageNet</a:t>
            </a:r>
            <a:r>
              <a:rPr lang="en-US" sz="1400" dirty="0">
                <a:solidFill>
                  <a:srgbClr val="000000"/>
                </a:solidFill>
              </a:rPr>
              <a:t> to see if results are coherent.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Assess robustness using more-sophisticated attacks: </a:t>
            </a:r>
            <a:r>
              <a:rPr lang="en-US" sz="1400" i="1" dirty="0">
                <a:solidFill>
                  <a:srgbClr val="000000"/>
                </a:solidFill>
              </a:rPr>
              <a:t>C&amp;W</a:t>
            </a:r>
            <a:r>
              <a:rPr lang="en-US" sz="1400" dirty="0">
                <a:solidFill>
                  <a:srgbClr val="000000"/>
                </a:solidFill>
              </a:rPr>
              <a:t>, </a:t>
            </a:r>
            <a:r>
              <a:rPr lang="en-US" sz="1400" i="1" dirty="0" err="1">
                <a:solidFill>
                  <a:srgbClr val="000000"/>
                </a:solidFill>
              </a:rPr>
              <a:t>DeepFool</a:t>
            </a:r>
            <a:r>
              <a:rPr lang="en-US" sz="1400" dirty="0">
                <a:solidFill>
                  <a:srgbClr val="000000"/>
                </a:solidFill>
              </a:rPr>
              <a:t> or, more importantly, </a:t>
            </a:r>
            <a:r>
              <a:rPr lang="en-US" sz="1400" i="1" dirty="0">
                <a:solidFill>
                  <a:srgbClr val="000000"/>
                </a:solidFill>
              </a:rPr>
              <a:t>adaptive attacks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i="1" dirty="0">
                <a:solidFill>
                  <a:srgbClr val="000000"/>
                </a:solidFill>
              </a:rPr>
              <a:t>[F. </a:t>
            </a:r>
            <a:r>
              <a:rPr lang="en-US" sz="1400" i="1" dirty="0" err="1">
                <a:solidFill>
                  <a:srgbClr val="000000"/>
                </a:solidFill>
              </a:rPr>
              <a:t>Tramer</a:t>
            </a:r>
            <a:r>
              <a:rPr lang="en-US" sz="1400" i="1" dirty="0">
                <a:solidFill>
                  <a:srgbClr val="000000"/>
                </a:solidFill>
              </a:rPr>
              <a:t>, N. </a:t>
            </a:r>
            <a:r>
              <a:rPr lang="en-US" sz="1400" i="1" dirty="0" err="1">
                <a:solidFill>
                  <a:srgbClr val="000000"/>
                </a:solidFill>
              </a:rPr>
              <a:t>Carlini</a:t>
            </a:r>
            <a:r>
              <a:rPr lang="en-US" sz="1400" i="1" dirty="0">
                <a:solidFill>
                  <a:srgbClr val="000000"/>
                </a:solidFill>
              </a:rPr>
              <a:t> et al. 2020]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8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/>
      <p:bldP spid="9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7" name="Rectangle 11">
            <a:extLst>
              <a:ext uri="{FF2B5EF4-FFF2-40B4-BE49-F238E27FC236}">
                <a16:creationId xmlns:a16="http://schemas.microsoft.com/office/drawing/2014/main" id="{7337EC7A-4021-46FB-8B53-7855FF833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"/>
            <a:ext cx="12268200" cy="6090591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34833" name="Group 17">
            <a:extLst>
              <a:ext uri="{FF2B5EF4-FFF2-40B4-BE49-F238E27FC236}">
                <a16:creationId xmlns:a16="http://schemas.microsoft.com/office/drawing/2014/main" id="{785CEA9A-6AFE-40B6-BDBC-41FE49A17391}"/>
              </a:ext>
            </a:extLst>
          </p:cNvPr>
          <p:cNvGrpSpPr>
            <a:grpSpLocks/>
          </p:cNvGrpSpPr>
          <p:nvPr/>
        </p:nvGrpSpPr>
        <p:grpSpPr bwMode="auto">
          <a:xfrm>
            <a:off x="-76200" y="5867403"/>
            <a:ext cx="12573000" cy="1366651"/>
            <a:chOff x="0" y="1736"/>
            <a:chExt cx="5760" cy="2584"/>
          </a:xfrm>
        </p:grpSpPr>
        <p:pic>
          <p:nvPicPr>
            <p:cNvPr id="34831" name="Picture 15" descr="Fondino">
              <a:extLst>
                <a:ext uri="{FF2B5EF4-FFF2-40B4-BE49-F238E27FC236}">
                  <a16:creationId xmlns:a16="http://schemas.microsoft.com/office/drawing/2014/main" id="{7AD5DC80-8ED1-41DA-999D-22DBD42B24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58"/>
              <a:ext cx="5760" cy="2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832" name="Picture 16" descr="fascia">
              <a:extLst>
                <a:ext uri="{FF2B5EF4-FFF2-40B4-BE49-F238E27FC236}">
                  <a16:creationId xmlns:a16="http://schemas.microsoft.com/office/drawing/2014/main" id="{BE4320C2-2DA3-43ED-A9BC-8AE568491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" y="1736"/>
              <a:ext cx="4444" cy="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Segnaposto data 3">
            <a:extLst>
              <a:ext uri="{FF2B5EF4-FFF2-40B4-BE49-F238E27FC236}">
                <a16:creationId xmlns:a16="http://schemas.microsoft.com/office/drawing/2014/main" id="{35C1EED2-3365-41AC-955F-86944A9AF4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0450" y="6330430"/>
            <a:ext cx="1905000" cy="457200"/>
          </a:xfrm>
        </p:spPr>
        <p:txBody>
          <a:bodyPr/>
          <a:lstStyle/>
          <a:p>
            <a:fld id="{8D8D5824-9242-43FA-B7F4-FBDD346E3143}" type="datetime1">
              <a:rPr lang="it-IT" altLang="en-US" smtClean="0">
                <a:solidFill>
                  <a:schemeClr val="bg1"/>
                </a:solidFill>
              </a:rPr>
              <a:pPr/>
              <a:t>12/10/2020</a:t>
            </a:fld>
            <a:endParaRPr lang="it-IT" altLang="en-US" dirty="0">
              <a:solidFill>
                <a:schemeClr val="bg1"/>
              </a:solidFill>
            </a:endParaRPr>
          </a:p>
        </p:txBody>
      </p:sp>
      <p:sp>
        <p:nvSpPr>
          <p:cNvPr id="14" name="Segnaposto piè di pagina 4">
            <a:extLst>
              <a:ext uri="{FF2B5EF4-FFF2-40B4-BE49-F238E27FC236}">
                <a16:creationId xmlns:a16="http://schemas.microsoft.com/office/drawing/2014/main" id="{1D8A4094-F8C7-44C6-8E7D-90AB07D72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2540" y="6330430"/>
            <a:ext cx="2895600" cy="457200"/>
          </a:xfrm>
        </p:spPr>
        <p:txBody>
          <a:bodyPr/>
          <a:lstStyle/>
          <a:p>
            <a:r>
              <a:rPr lang="it-IT" altLang="en-US" dirty="0" err="1">
                <a:solidFill>
                  <a:schemeClr val="bg1"/>
                </a:solidFill>
              </a:rPr>
              <a:t>Robustness</a:t>
            </a:r>
            <a:r>
              <a:rPr lang="it-IT" altLang="en-US" dirty="0">
                <a:solidFill>
                  <a:schemeClr val="bg1"/>
                </a:solidFill>
              </a:rPr>
              <a:t> Of Deep </a:t>
            </a:r>
            <a:r>
              <a:rPr lang="it-IT" altLang="en-US" dirty="0" err="1">
                <a:solidFill>
                  <a:schemeClr val="bg1"/>
                </a:solidFill>
              </a:rPr>
              <a:t>Neural</a:t>
            </a:r>
            <a:r>
              <a:rPr lang="it-IT" altLang="en-US" dirty="0">
                <a:solidFill>
                  <a:schemeClr val="bg1"/>
                </a:solidFill>
              </a:rPr>
              <a:t> Networks Using </a:t>
            </a:r>
            <a:r>
              <a:rPr lang="it-IT" altLang="en-US" dirty="0" err="1">
                <a:solidFill>
                  <a:schemeClr val="bg1"/>
                </a:solidFill>
              </a:rPr>
              <a:t>Trainable</a:t>
            </a:r>
            <a:r>
              <a:rPr lang="it-IT" altLang="en-US" dirty="0">
                <a:solidFill>
                  <a:schemeClr val="bg1"/>
                </a:solidFill>
              </a:rPr>
              <a:t> </a:t>
            </a:r>
            <a:r>
              <a:rPr lang="it-IT" altLang="en-US" dirty="0" err="1">
                <a:solidFill>
                  <a:schemeClr val="bg1"/>
                </a:solidFill>
              </a:rPr>
              <a:t>Activation</a:t>
            </a:r>
            <a:r>
              <a:rPr lang="it-IT" altLang="en-US" dirty="0">
                <a:solidFill>
                  <a:schemeClr val="bg1"/>
                </a:solidFill>
              </a:rPr>
              <a:t> </a:t>
            </a:r>
            <a:r>
              <a:rPr lang="it-IT" altLang="en-US" dirty="0" err="1">
                <a:solidFill>
                  <a:schemeClr val="bg1"/>
                </a:solidFill>
              </a:rPr>
              <a:t>Functions</a:t>
            </a:r>
            <a:endParaRPr lang="it-IT" altLang="en-US" dirty="0">
              <a:solidFill>
                <a:schemeClr val="bg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568DDC0-8772-4DEE-B4B0-C0FF62428BFC}"/>
              </a:ext>
            </a:extLst>
          </p:cNvPr>
          <p:cNvSpPr txBox="1"/>
          <p:nvPr/>
        </p:nvSpPr>
        <p:spPr>
          <a:xfrm>
            <a:off x="1822950" y="2872405"/>
            <a:ext cx="84486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300" b="1" u="sng" dirty="0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(Code and </a:t>
            </a:r>
            <a:r>
              <a:rPr lang="it-IT" sz="1300" b="1" u="sng" dirty="0" err="1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Adversarially-trained</a:t>
            </a:r>
            <a:r>
              <a:rPr lang="it-IT" sz="1300" b="1" u="sng" dirty="0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Models</a:t>
            </a:r>
            <a:r>
              <a:rPr lang="it-IT" sz="1300" b="1" u="sng" dirty="0">
                <a:solidFill>
                  <a:srgbClr val="000000"/>
                </a:solidFill>
              </a:rPr>
              <a:t>)</a:t>
            </a:r>
            <a:endParaRPr lang="en-US" sz="1300" dirty="0">
              <a:solidFill>
                <a:srgbClr val="000000"/>
              </a:solidFill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89A81952-21D2-4B04-A1D3-A520C82A5C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2587" y="1083775"/>
            <a:ext cx="6629400" cy="176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60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000" dirty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F5D44FE6-FE7C-44F2-A522-B4B9B54BF1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0452" y="4322093"/>
            <a:ext cx="6629400" cy="176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60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000" dirty="0">
                <a:solidFill>
                  <a:schemeClr val="bg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7823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gatto, guardando, sedendo, fotocamera&#10;&#10;Descrizione generata automaticamente">
            <a:extLst>
              <a:ext uri="{FF2B5EF4-FFF2-40B4-BE49-F238E27FC236}">
                <a16:creationId xmlns:a16="http://schemas.microsoft.com/office/drawing/2014/main" id="{AC572335-F2FF-4086-8C29-60AD4ACBDF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703" y="858838"/>
            <a:ext cx="7086600" cy="3114708"/>
          </a:xfrm>
          <a:prstGeom prst="rect">
            <a:avLst/>
          </a:prstGeom>
        </p:spPr>
      </p:pic>
      <p:sp>
        <p:nvSpPr>
          <p:cNvPr id="7170" name="Rectangle 2">
            <a:extLst>
              <a:ext uri="{FF2B5EF4-FFF2-40B4-BE49-F238E27FC236}">
                <a16:creationId xmlns:a16="http://schemas.microsoft.com/office/drawing/2014/main" id="{1D5E766A-1527-483A-B0E3-86B3A29439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>
                <a:cs typeface="Helvetica" panose="020B0604020202020204" pitchFamily="34" charset="0"/>
              </a:rPr>
              <a:t>Intriguing Properties Of Neural Networks</a:t>
            </a:r>
          </a:p>
        </p:txBody>
      </p:sp>
      <p:sp>
        <p:nvSpPr>
          <p:cNvPr id="7" name="Segnaposto data 4">
            <a:extLst>
              <a:ext uri="{FF2B5EF4-FFF2-40B4-BE49-F238E27FC236}">
                <a16:creationId xmlns:a16="http://schemas.microsoft.com/office/drawing/2014/main" id="{FDF1ECF5-6047-458D-910B-4B73985C8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BB4E9-88C2-43A0-ACB9-0FE255B0563D}" type="datetime1">
              <a:rPr lang="it-IT" altLang="en-US" smtClean="0"/>
              <a:pPr/>
              <a:t>12/10/2020</a:t>
            </a:fld>
            <a:endParaRPr lang="it-IT" altLang="en-US"/>
          </a:p>
        </p:txBody>
      </p:sp>
      <p:sp>
        <p:nvSpPr>
          <p:cNvPr id="8" name="Segnaposto piè di pagina 5">
            <a:extLst>
              <a:ext uri="{FF2B5EF4-FFF2-40B4-BE49-F238E27FC236}">
                <a16:creationId xmlns:a16="http://schemas.microsoft.com/office/drawing/2014/main" id="{246DB042-F7BD-43DC-80B5-57D1BF2D7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Robustness</a:t>
            </a:r>
            <a:r>
              <a:rPr lang="it-IT" altLang="en-US" dirty="0"/>
              <a:t> Of Deep </a:t>
            </a:r>
            <a:r>
              <a:rPr lang="it-IT" altLang="en-US" dirty="0" err="1"/>
              <a:t>Neural</a:t>
            </a:r>
            <a:r>
              <a:rPr lang="it-IT" altLang="en-US" dirty="0"/>
              <a:t> Networks Using </a:t>
            </a:r>
            <a:r>
              <a:rPr lang="it-IT" altLang="en-US" dirty="0" err="1"/>
              <a:t>Trainable</a:t>
            </a:r>
            <a:r>
              <a:rPr lang="it-IT" altLang="en-US" dirty="0"/>
              <a:t> </a:t>
            </a:r>
            <a:r>
              <a:rPr lang="it-IT" altLang="en-US" dirty="0" err="1"/>
              <a:t>Activation</a:t>
            </a:r>
            <a:r>
              <a:rPr lang="it-IT" altLang="en-US" dirty="0"/>
              <a:t> </a:t>
            </a:r>
            <a:r>
              <a:rPr lang="it-IT" altLang="en-US" dirty="0" err="1"/>
              <a:t>Functions</a:t>
            </a:r>
            <a:endParaRPr lang="it-IT" altLang="en-US" dirty="0"/>
          </a:p>
          <a:p>
            <a:endParaRPr lang="it-IT" altLang="en-US" dirty="0"/>
          </a:p>
        </p:txBody>
      </p:sp>
      <p:sp>
        <p:nvSpPr>
          <p:cNvPr id="9" name="Segnaposto numero diapositiva 6">
            <a:extLst>
              <a:ext uri="{FF2B5EF4-FFF2-40B4-BE49-F238E27FC236}">
                <a16:creationId xmlns:a16="http://schemas.microsoft.com/office/drawing/2014/main" id="{A73F10C6-ADFD-4B66-887F-7E6165728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CB26BFE0-24CA-4D1D-B84B-04DC07F43F5C}" type="slidenum">
              <a:rPr lang="it-IT" altLang="en-US" smtClean="0"/>
              <a:pPr/>
              <a:t>2</a:t>
            </a:fld>
            <a:endParaRPr lang="it-IT" altLang="en-US"/>
          </a:p>
        </p:txBody>
      </p:sp>
      <p:sp>
        <p:nvSpPr>
          <p:cNvPr id="7176" name="Rectangle 8">
            <a:extLst>
              <a:ext uri="{FF2B5EF4-FFF2-40B4-BE49-F238E27FC236}">
                <a16:creationId xmlns:a16="http://schemas.microsoft.com/office/drawing/2014/main" id="{B72866E6-07EE-4633-869B-319DB1ED1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8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C9C36A1-1CB6-418D-AA23-8ADEF3787092}"/>
              </a:ext>
            </a:extLst>
          </p:cNvPr>
          <p:cNvSpPr txBox="1"/>
          <p:nvPr/>
        </p:nvSpPr>
        <p:spPr>
          <a:xfrm>
            <a:off x="517864" y="1143457"/>
            <a:ext cx="10759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j-lt"/>
                <a:ea typeface="Cambria" panose="02040503050406030204" pitchFamily="18" charset="0"/>
                <a:cs typeface="Helvetica" panose="020B0604020202020204" pitchFamily="34" charset="0"/>
              </a:rPr>
              <a:t> Neural Networks </a:t>
            </a:r>
            <a:r>
              <a:rPr lang="en-US" sz="1400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are brittle </a:t>
            </a:r>
            <a:r>
              <a:rPr lang="en-US" sz="1400" dirty="0" err="1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w.r.t.</a:t>
            </a:r>
            <a:r>
              <a:rPr lang="en-US" sz="1400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 </a:t>
            </a:r>
            <a:r>
              <a:rPr lang="en-US" sz="1400" i="1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non-random,</a:t>
            </a:r>
            <a:r>
              <a:rPr lang="en-US" sz="1400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 small perturbations of the input </a:t>
            </a:r>
            <a:r>
              <a:rPr lang="en-US" sz="1300" i="1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[Christian </a:t>
            </a:r>
            <a:r>
              <a:rPr lang="en-US" sz="1300" i="1" dirty="0" err="1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Szegedy</a:t>
            </a:r>
            <a:r>
              <a:rPr lang="en-US" sz="1300" i="1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, Wojciech Zaremba et al. 2014]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B81FF5D-9D4C-48E1-B79B-227DFDCEAA47}"/>
              </a:ext>
            </a:extLst>
          </p:cNvPr>
          <p:cNvSpPr txBox="1"/>
          <p:nvPr/>
        </p:nvSpPr>
        <p:spPr>
          <a:xfrm>
            <a:off x="517864" y="3478494"/>
            <a:ext cx="790312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10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i="1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Adversarial Examples </a:t>
            </a:r>
            <a:r>
              <a:rPr lang="en-US" sz="1400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can be found in several different domains other than image classification:</a:t>
            </a:r>
          </a:p>
          <a:p>
            <a:pPr marL="628650" lvl="1" indent="-171450">
              <a:buClr>
                <a:schemeClr val="accent1">
                  <a:lumMod val="10000"/>
                </a:schemeClr>
              </a:buClr>
              <a:buFont typeface="Wingdings" panose="05000000000000000000" pitchFamily="2" charset="2"/>
              <a:buChar char="q"/>
            </a:pPr>
            <a:endParaRPr lang="en-US" sz="1500" dirty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85800" lvl="1" indent="-228600">
              <a:buClr>
                <a:schemeClr val="accent1">
                  <a:lumMod val="10000"/>
                </a:schemeClr>
              </a:buClr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Natural Language Processing </a:t>
            </a:r>
            <a:r>
              <a:rPr lang="en-US" sz="1400" i="1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[</a:t>
            </a:r>
            <a:r>
              <a:rPr lang="en-US" sz="1400" i="1" dirty="0" err="1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Moustafa</a:t>
            </a:r>
            <a:r>
              <a:rPr lang="en-US" sz="1400" i="1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Alzantot</a:t>
            </a:r>
            <a:r>
              <a:rPr lang="en-US" sz="1400" i="1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 et al. 2018]</a:t>
            </a:r>
            <a:endParaRPr lang="en-US" sz="1400" dirty="0">
              <a:solidFill>
                <a:srgbClr val="000000"/>
              </a:solidFill>
              <a:latin typeface="+mj-lt"/>
              <a:cs typeface="Helvetica" panose="020B0604020202020204" pitchFamily="34" charset="0"/>
            </a:endParaRPr>
          </a:p>
          <a:p>
            <a:pPr marL="685800" lvl="1" indent="-228600">
              <a:buClr>
                <a:schemeClr val="accent1">
                  <a:lumMod val="10000"/>
                </a:schemeClr>
              </a:buClr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Automatic Speech Recognition </a:t>
            </a:r>
            <a:r>
              <a:rPr lang="en-US" sz="1400" i="1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[Yao Qin et al. 2019]</a:t>
            </a:r>
          </a:p>
          <a:p>
            <a:pPr lvl="1">
              <a:buClr>
                <a:schemeClr val="accent1">
                  <a:lumMod val="10000"/>
                </a:schemeClr>
              </a:buClr>
            </a:pPr>
            <a:r>
              <a:rPr lang="en-US" sz="1400" i="1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and so on …</a:t>
            </a:r>
          </a:p>
          <a:p>
            <a:pPr marL="171450" indent="-171450">
              <a:buClr>
                <a:schemeClr val="accent1">
                  <a:lumMod val="10000"/>
                </a:schemeClr>
              </a:buClr>
              <a:buFont typeface="Wingdings" panose="05000000000000000000" pitchFamily="2" charset="2"/>
              <a:buChar char="q"/>
            </a:pPr>
            <a:endParaRPr lang="en-US" sz="1100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77555FD-F762-4C48-9CDD-5565907A1038}"/>
              </a:ext>
            </a:extLst>
          </p:cNvPr>
          <p:cNvSpPr txBox="1"/>
          <p:nvPr/>
        </p:nvSpPr>
        <p:spPr>
          <a:xfrm>
            <a:off x="8915400" y="4817008"/>
            <a:ext cx="2635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[Yuan Gong, Christian P. 2018]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7CF4D7C-C2F3-46B8-ACB7-DA9B21EB5916}"/>
              </a:ext>
            </a:extLst>
          </p:cNvPr>
          <p:cNvSpPr txBox="1"/>
          <p:nvPr/>
        </p:nvSpPr>
        <p:spPr>
          <a:xfrm>
            <a:off x="517864" y="4903489"/>
            <a:ext cx="6568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10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Can be computed through</a:t>
            </a:r>
            <a:r>
              <a:rPr lang="en-US" sz="1400" i="1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 backpropagation </a:t>
            </a:r>
            <a:r>
              <a:rPr lang="en-US" sz="1400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and </a:t>
            </a:r>
            <a:r>
              <a:rPr lang="en-US" sz="1400" i="1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gradient ascent, </a:t>
            </a:r>
            <a:r>
              <a:rPr lang="en-US" sz="1400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optimizing: 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8F87D689-EE66-44A8-82D5-3C67E41049A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409465"/>
            <a:ext cx="1905001" cy="320723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BCAAAB98-2FE2-421B-B319-AC19E72E71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3415157"/>
            <a:ext cx="3688672" cy="13314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43DCDD6F-142D-4B26-BE3B-5D8DA78EE12D}"/>
              </a:ext>
            </a:extLst>
          </p:cNvPr>
          <p:cNvSpPr/>
          <p:nvPr/>
        </p:nvSpPr>
        <p:spPr bwMode="auto">
          <a:xfrm>
            <a:off x="152400" y="1072019"/>
            <a:ext cx="11887200" cy="4218607"/>
          </a:xfrm>
          <a:prstGeom prst="rect">
            <a:avLst/>
          </a:prstGeom>
          <a:solidFill>
            <a:schemeClr val="accent5">
              <a:alpha val="2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87353EB9-D2BA-41E4-8D90-E1E1278396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12993" y="-12465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altLang="en-US" sz="4000" dirty="0"/>
              <a:t>Agenda</a:t>
            </a:r>
          </a:p>
        </p:txBody>
      </p:sp>
      <p:sp>
        <p:nvSpPr>
          <p:cNvPr id="5" name="Segnaposto data 3">
            <a:extLst>
              <a:ext uri="{FF2B5EF4-FFF2-40B4-BE49-F238E27FC236}">
                <a16:creationId xmlns:a16="http://schemas.microsoft.com/office/drawing/2014/main" id="{D1DE0026-C1E8-4F4B-9250-6900C5836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99915-77E2-4150-AE63-5353B4C18B79}" type="datetime1">
              <a:rPr lang="it-IT" altLang="en-US"/>
              <a:pPr/>
              <a:t>12/10/2020</a:t>
            </a:fld>
            <a:endParaRPr lang="it-IT" altLang="en-US"/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9B52097D-836E-4806-91DC-E30DDDB80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Robustness</a:t>
            </a:r>
            <a:r>
              <a:rPr lang="it-IT" altLang="en-US" dirty="0"/>
              <a:t> Of Deep </a:t>
            </a:r>
            <a:r>
              <a:rPr lang="it-IT" altLang="en-US" dirty="0" err="1"/>
              <a:t>Neural</a:t>
            </a:r>
            <a:r>
              <a:rPr lang="it-IT" altLang="en-US" dirty="0"/>
              <a:t> Networks Using </a:t>
            </a:r>
            <a:r>
              <a:rPr lang="it-IT" altLang="en-US" dirty="0" err="1"/>
              <a:t>Trainable</a:t>
            </a:r>
            <a:r>
              <a:rPr lang="it-IT" altLang="en-US" dirty="0"/>
              <a:t> </a:t>
            </a:r>
            <a:r>
              <a:rPr lang="it-IT" altLang="en-US" dirty="0" err="1"/>
              <a:t>Activation</a:t>
            </a:r>
            <a:r>
              <a:rPr lang="it-IT" altLang="en-US" dirty="0"/>
              <a:t> </a:t>
            </a:r>
            <a:r>
              <a:rPr lang="it-IT" altLang="en-US" dirty="0" err="1"/>
              <a:t>Functions</a:t>
            </a:r>
            <a:endParaRPr lang="it-IT" altLang="en-US" dirty="0"/>
          </a:p>
        </p:txBody>
      </p:sp>
      <p:sp>
        <p:nvSpPr>
          <p:cNvPr id="7" name="Segnaposto numero diapositiva 5">
            <a:extLst>
              <a:ext uri="{FF2B5EF4-FFF2-40B4-BE49-F238E27FC236}">
                <a16:creationId xmlns:a16="http://schemas.microsoft.com/office/drawing/2014/main" id="{78242929-CC3A-4847-835F-BCCC9EE88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A9DE92EB-E317-4249-AF4E-BD457EF6CAE4}" type="slidenum">
              <a:rPr lang="it-IT" altLang="en-US"/>
              <a:pPr/>
              <a:t>3</a:t>
            </a:fld>
            <a:endParaRPr lang="it-IT" alt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D3E5D51-A561-461D-8A09-51DA4B118F9B}"/>
              </a:ext>
            </a:extLst>
          </p:cNvPr>
          <p:cNvSpPr txBox="1"/>
          <p:nvPr/>
        </p:nvSpPr>
        <p:spPr>
          <a:xfrm>
            <a:off x="3075193" y="1496396"/>
            <a:ext cx="5791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285750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n cmpd="tri">
                  <a:noFill/>
                  <a:prstDash val="dash"/>
                </a:ln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Motivations and Current Effective(?) Defenses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ADED2A7-5DCD-4A5B-9B0B-0CF0FAB9AB2D}"/>
              </a:ext>
            </a:extLst>
          </p:cNvPr>
          <p:cNvSpPr txBox="1"/>
          <p:nvPr/>
        </p:nvSpPr>
        <p:spPr>
          <a:xfrm>
            <a:off x="3071475" y="2107354"/>
            <a:ext cx="3810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n cmpd="tri">
                  <a:noFill/>
                  <a:prstDash val="dash"/>
                </a:ln>
                <a:solidFill>
                  <a:srgbClr val="000000"/>
                </a:solidFill>
                <a:latin typeface="+mj-lt"/>
              </a:rPr>
              <a:t>  </a:t>
            </a:r>
            <a:r>
              <a:rPr lang="en-US" sz="1600" dirty="0">
                <a:ln cmpd="tri">
                  <a:noFill/>
                  <a:prstDash val="dash"/>
                </a:ln>
                <a:solidFill>
                  <a:srgbClr val="000000"/>
                </a:solidFill>
              </a:rPr>
              <a:t>Kernel-Based Activation Functions (KAFs)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BB1A82E-E1F9-4FA3-A0F6-ED34B09B3D30}"/>
              </a:ext>
            </a:extLst>
          </p:cNvPr>
          <p:cNvSpPr txBox="1"/>
          <p:nvPr/>
        </p:nvSpPr>
        <p:spPr>
          <a:xfrm>
            <a:off x="3080734" y="2718309"/>
            <a:ext cx="485632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n cmpd="tri">
                  <a:noFill/>
                  <a:prstDash val="dash"/>
                </a:ln>
                <a:solidFill>
                  <a:srgbClr val="000000"/>
                </a:solidFill>
              </a:rPr>
              <a:t>  </a:t>
            </a:r>
            <a:r>
              <a:rPr lang="en-US" sz="1600" dirty="0">
                <a:ln cmpd="tri">
                  <a:noFill/>
                  <a:prstDash val="dash"/>
                </a:ln>
                <a:solidFill>
                  <a:srgbClr val="000000"/>
                </a:solidFill>
                <a:latin typeface="+mj-lt"/>
              </a:rPr>
              <a:t>The role of activation functions in Adversarial Training</a:t>
            </a:r>
          </a:p>
          <a:p>
            <a:endParaRPr lang="en-US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4DCC53F-4D31-4D55-BE76-D2711E017F83}"/>
              </a:ext>
            </a:extLst>
          </p:cNvPr>
          <p:cNvSpPr txBox="1"/>
          <p:nvPr/>
        </p:nvSpPr>
        <p:spPr>
          <a:xfrm>
            <a:off x="3078112" y="3298598"/>
            <a:ext cx="330891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n cmpd="tri">
                  <a:noFill/>
                  <a:prstDash val="dash"/>
                </a:ln>
                <a:solidFill>
                  <a:srgbClr val="000000"/>
                </a:solidFill>
                <a:latin typeface="+mj-lt"/>
              </a:rPr>
              <a:t>  VGG architectures-inspired results </a:t>
            </a:r>
          </a:p>
          <a:p>
            <a:endParaRPr lang="en-US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E2B3381-DF85-4502-8544-521D0C2302C7}"/>
              </a:ext>
            </a:extLst>
          </p:cNvPr>
          <p:cNvSpPr txBox="1"/>
          <p:nvPr/>
        </p:nvSpPr>
        <p:spPr>
          <a:xfrm>
            <a:off x="3078115" y="3911227"/>
            <a:ext cx="17924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n cmpd="tri">
                  <a:noFill/>
                  <a:prstDash val="dash"/>
                </a:ln>
                <a:solidFill>
                  <a:srgbClr val="000000"/>
                </a:solidFill>
              </a:rPr>
              <a:t> </a:t>
            </a:r>
            <a:r>
              <a:rPr lang="en-US" sz="1600" dirty="0">
                <a:ln cmpd="tri">
                  <a:noFill/>
                  <a:prstDash val="dash"/>
                </a:ln>
                <a:solidFill>
                  <a:srgbClr val="000000"/>
                </a:solidFill>
                <a:latin typeface="+mj-lt"/>
              </a:rPr>
              <a:t>ResNet20 results</a:t>
            </a:r>
          </a:p>
          <a:p>
            <a:pPr>
              <a:buClr>
                <a:schemeClr val="accent1">
                  <a:lumMod val="25000"/>
                </a:schemeClr>
              </a:buClr>
            </a:pPr>
            <a:r>
              <a:rPr lang="en-US" sz="1400" dirty="0">
                <a:ln cmpd="tri">
                  <a:noFill/>
                  <a:prstDash val="dash"/>
                </a:ln>
                <a:solidFill>
                  <a:srgbClr val="000000"/>
                </a:solidFill>
              </a:rPr>
              <a:t> </a:t>
            </a:r>
            <a:endParaRPr lang="en-US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16FBD94-0FC4-497A-BF09-CF631CD138EF}"/>
              </a:ext>
            </a:extLst>
          </p:cNvPr>
          <p:cNvSpPr txBox="1"/>
          <p:nvPr/>
        </p:nvSpPr>
        <p:spPr>
          <a:xfrm>
            <a:off x="3077293" y="4499564"/>
            <a:ext cx="3092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n cmpd="tri">
                  <a:noFill/>
                  <a:prstDash val="dash"/>
                </a:ln>
                <a:solidFill>
                  <a:srgbClr val="000000"/>
                </a:solidFill>
                <a:latin typeface="+mj-lt"/>
              </a:rPr>
              <a:t>  Contributions and Future Works</a:t>
            </a:r>
            <a:endParaRPr lang="en-US" sz="16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6" grpId="0"/>
      <p:bldP spid="17" grpId="0"/>
      <p:bldP spid="18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4">
            <a:extLst>
              <a:ext uri="{FF2B5EF4-FFF2-40B4-BE49-F238E27FC236}">
                <a16:creationId xmlns:a16="http://schemas.microsoft.com/office/drawing/2014/main" id="{750B2043-882C-4CA6-B922-AAFCA81C33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-181422"/>
            <a:ext cx="10515600" cy="1325563"/>
          </a:xfrm>
          <a:ln/>
        </p:spPr>
        <p:txBody>
          <a:bodyPr>
            <a:normAutofit/>
          </a:bodyPr>
          <a:lstStyle/>
          <a:p>
            <a:pPr algn="ctr"/>
            <a:r>
              <a:rPr lang="en-US" altLang="en-US" sz="4000" dirty="0"/>
              <a:t>Motivations</a:t>
            </a:r>
          </a:p>
        </p:txBody>
      </p:sp>
      <p:sp>
        <p:nvSpPr>
          <p:cNvPr id="78" name="Segnaposto data 3">
            <a:extLst>
              <a:ext uri="{FF2B5EF4-FFF2-40B4-BE49-F238E27FC236}">
                <a16:creationId xmlns:a16="http://schemas.microsoft.com/office/drawing/2014/main" id="{1F46B384-51DB-404A-8DD5-0AD32C76F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07FE-4076-41EE-A840-1E1C38031FAF}" type="datetime1">
              <a:rPr lang="it-IT" altLang="en-US"/>
              <a:pPr/>
              <a:t>12/10/2020</a:t>
            </a:fld>
            <a:endParaRPr lang="it-IT" altLang="en-US"/>
          </a:p>
        </p:txBody>
      </p:sp>
      <p:sp>
        <p:nvSpPr>
          <p:cNvPr id="79" name="Segnaposto piè di pagina 4">
            <a:extLst>
              <a:ext uri="{FF2B5EF4-FFF2-40B4-BE49-F238E27FC236}">
                <a16:creationId xmlns:a16="http://schemas.microsoft.com/office/drawing/2014/main" id="{32E6D21F-6C98-4110-89D3-FF4DAE2F8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Robustness</a:t>
            </a:r>
            <a:r>
              <a:rPr lang="it-IT" altLang="en-US" dirty="0"/>
              <a:t> Of Deep </a:t>
            </a:r>
            <a:r>
              <a:rPr lang="it-IT" altLang="en-US" dirty="0" err="1"/>
              <a:t>Neural</a:t>
            </a:r>
            <a:r>
              <a:rPr lang="it-IT" altLang="en-US" dirty="0"/>
              <a:t> Networks Using </a:t>
            </a:r>
            <a:r>
              <a:rPr lang="it-IT" altLang="en-US" dirty="0" err="1"/>
              <a:t>Trainable</a:t>
            </a:r>
            <a:r>
              <a:rPr lang="it-IT" altLang="en-US" dirty="0"/>
              <a:t> </a:t>
            </a:r>
            <a:r>
              <a:rPr lang="it-IT" altLang="en-US" dirty="0" err="1"/>
              <a:t>Activation</a:t>
            </a:r>
            <a:r>
              <a:rPr lang="it-IT" altLang="en-US" dirty="0"/>
              <a:t> </a:t>
            </a:r>
            <a:r>
              <a:rPr lang="it-IT" altLang="en-US" dirty="0" err="1"/>
              <a:t>Functions</a:t>
            </a:r>
            <a:endParaRPr lang="it-IT" altLang="en-US" dirty="0"/>
          </a:p>
        </p:txBody>
      </p:sp>
      <p:sp>
        <p:nvSpPr>
          <p:cNvPr id="80" name="Segnaposto numero diapositiva 5">
            <a:extLst>
              <a:ext uri="{FF2B5EF4-FFF2-40B4-BE49-F238E27FC236}">
                <a16:creationId xmlns:a16="http://schemas.microsoft.com/office/drawing/2014/main" id="{0CA393F4-8112-4822-9588-968F65221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9D68770C-CD0A-42F5-849E-0FD606F2ACEF}" type="slidenum">
              <a:rPr lang="it-IT" altLang="en-US"/>
              <a:pPr/>
              <a:t>4</a:t>
            </a:fld>
            <a:endParaRPr lang="it-IT" alt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39B63FE-80BA-4FAF-9D8F-8E781C44A67D}"/>
              </a:ext>
            </a:extLst>
          </p:cNvPr>
          <p:cNvSpPr txBox="1"/>
          <p:nvPr/>
        </p:nvSpPr>
        <p:spPr>
          <a:xfrm>
            <a:off x="540349" y="1261502"/>
            <a:ext cx="2895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 High Security Concerns: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4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000000"/>
                </a:solidFill>
                <a:latin typeface="+mn-lt"/>
              </a:rPr>
              <a:t>Safety-critical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applications not yet reliable 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Malware, intrusion detection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Face recognition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300" dirty="0">
              <a:solidFill>
                <a:srgbClr val="000000"/>
              </a:solidFill>
              <a:latin typeface="+mn-lt"/>
            </a:endParaRPr>
          </a:p>
          <a:p>
            <a:pPr lvl="1">
              <a:buClr>
                <a:schemeClr val="accent1">
                  <a:lumMod val="25000"/>
                </a:schemeClr>
              </a:buClr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…</a:t>
            </a:r>
          </a:p>
        </p:txBody>
      </p:sp>
      <p:pic>
        <p:nvPicPr>
          <p:cNvPr id="6" name="Immagine 5" descr="Immagine che contiene fotografia, persona, posando, uomo&#10;&#10;Descrizione generata automaticamente">
            <a:extLst>
              <a:ext uri="{FF2B5EF4-FFF2-40B4-BE49-F238E27FC236}">
                <a16:creationId xmlns:a16="http://schemas.microsoft.com/office/drawing/2014/main" id="{2110E13E-8BB4-42CA-A7D7-00E93AF6E2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833" y="1004554"/>
            <a:ext cx="4424337" cy="216516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AC69F21-7170-4B0D-B887-59FA762847ED}"/>
              </a:ext>
            </a:extLst>
          </p:cNvPr>
          <p:cNvSpPr txBox="1"/>
          <p:nvPr/>
        </p:nvSpPr>
        <p:spPr>
          <a:xfrm>
            <a:off x="4483365" y="3225508"/>
            <a:ext cx="39647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i="1" dirty="0">
                <a:solidFill>
                  <a:srgbClr val="000000"/>
                </a:solidFill>
                <a:latin typeface="+mj-lt"/>
              </a:rPr>
              <a:t>[Mahmood Sharif, </a:t>
            </a:r>
            <a:r>
              <a:rPr lang="en-US" sz="1300" i="1" dirty="0" err="1">
                <a:solidFill>
                  <a:srgbClr val="000000"/>
                </a:solidFill>
                <a:latin typeface="+mj-lt"/>
              </a:rPr>
              <a:t>Sruti</a:t>
            </a:r>
            <a:r>
              <a:rPr lang="en-US" sz="1300" i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300" i="1" dirty="0" err="1">
                <a:solidFill>
                  <a:srgbClr val="000000"/>
                </a:solidFill>
                <a:latin typeface="+mj-lt"/>
              </a:rPr>
              <a:t>Bhagavatula</a:t>
            </a:r>
            <a:r>
              <a:rPr lang="en-US" sz="1300" i="1" dirty="0">
                <a:solidFill>
                  <a:srgbClr val="000000"/>
                </a:solidFill>
                <a:latin typeface="+mj-lt"/>
              </a:rPr>
              <a:t> et al. 2016]</a:t>
            </a:r>
            <a:r>
              <a:rPr lang="en-US" sz="1300" i="1" dirty="0">
                <a:latin typeface="+mj-lt"/>
              </a:rPr>
              <a:t>[</a:t>
            </a:r>
          </a:p>
        </p:txBody>
      </p:sp>
      <p:pic>
        <p:nvPicPr>
          <p:cNvPr id="9" name="Immagine 8" descr="Immagine che contiene arresto, segnale, esterni, sedendo&#10;&#10;Descrizione generata automaticamente">
            <a:extLst>
              <a:ext uri="{FF2B5EF4-FFF2-40B4-BE49-F238E27FC236}">
                <a16:creationId xmlns:a16="http://schemas.microsoft.com/office/drawing/2014/main" id="{F5910130-7AEB-42B2-AFC9-4E35C1B611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133" y="1076450"/>
            <a:ext cx="2207432" cy="191433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4AE81C6-6405-445F-A671-208753F0D10C}"/>
              </a:ext>
            </a:extLst>
          </p:cNvPr>
          <p:cNvSpPr txBox="1"/>
          <p:nvPr/>
        </p:nvSpPr>
        <p:spPr>
          <a:xfrm>
            <a:off x="8728173" y="3029171"/>
            <a:ext cx="220743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i="1" dirty="0">
                <a:solidFill>
                  <a:srgbClr val="000000"/>
                </a:solidFill>
                <a:latin typeface="+mj-lt"/>
              </a:rPr>
              <a:t>[Kevin </a:t>
            </a:r>
            <a:r>
              <a:rPr lang="en-US" sz="1300" i="1" dirty="0" err="1">
                <a:solidFill>
                  <a:srgbClr val="000000"/>
                </a:solidFill>
                <a:latin typeface="+mj-lt"/>
              </a:rPr>
              <a:t>Eykholt</a:t>
            </a:r>
            <a:r>
              <a:rPr lang="en-US" sz="1300" i="1" dirty="0">
                <a:solidFill>
                  <a:srgbClr val="000000"/>
                </a:solidFill>
                <a:latin typeface="+mj-lt"/>
              </a:rPr>
              <a:t> et al. 2018]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64D57F3-EA92-462D-8813-A80FBF69FF28}"/>
              </a:ext>
            </a:extLst>
          </p:cNvPr>
          <p:cNvSpPr txBox="1"/>
          <p:nvPr/>
        </p:nvSpPr>
        <p:spPr>
          <a:xfrm>
            <a:off x="540349" y="3842587"/>
            <a:ext cx="524078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 We want to develop human-aligned models: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4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Basic idea: humans do not suffer from such brittleness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000000"/>
                </a:solidFill>
                <a:latin typeface="+mn-lt"/>
              </a:rPr>
              <a:t>Robustness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and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Interpretability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seem to be strictly connected</a:t>
            </a:r>
          </a:p>
        </p:txBody>
      </p:sp>
      <p:pic>
        <p:nvPicPr>
          <p:cNvPr id="19" name="Immagine 18" descr="Immagine che contiene mammifero, scimmia, gatto, fotografia&#10;&#10;Descrizione generata automaticamente">
            <a:extLst>
              <a:ext uri="{FF2B5EF4-FFF2-40B4-BE49-F238E27FC236}">
                <a16:creationId xmlns:a16="http://schemas.microsoft.com/office/drawing/2014/main" id="{3AF92395-4F7A-4C73-9236-5B4B96D9B0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880" y="4047111"/>
            <a:ext cx="1157993" cy="1235803"/>
          </a:xfrm>
          <a:prstGeom prst="rect">
            <a:avLst/>
          </a:prstGeom>
        </p:spPr>
      </p:pic>
      <p:pic>
        <p:nvPicPr>
          <p:cNvPr id="21" name="Immagine 20" descr="Immagine che contiene mappa&#10;&#10;Descrizione generata automaticamente">
            <a:extLst>
              <a:ext uri="{FF2B5EF4-FFF2-40B4-BE49-F238E27FC236}">
                <a16:creationId xmlns:a16="http://schemas.microsoft.com/office/drawing/2014/main" id="{2F8DC510-F473-402E-BCF4-27166A49C5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407" y="4056599"/>
            <a:ext cx="1157993" cy="1226315"/>
          </a:xfrm>
          <a:prstGeom prst="rect">
            <a:avLst/>
          </a:prstGeom>
        </p:spPr>
      </p:pic>
      <p:pic>
        <p:nvPicPr>
          <p:cNvPr id="23" name="Immagine 22" descr="Immagine che contiene computer, gatto&#10;&#10;Descrizione generata automaticamente">
            <a:extLst>
              <a:ext uri="{FF2B5EF4-FFF2-40B4-BE49-F238E27FC236}">
                <a16:creationId xmlns:a16="http://schemas.microsoft.com/office/drawing/2014/main" id="{FCE4598B-9620-4E88-83DC-A6E5206E04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934" y="4056599"/>
            <a:ext cx="1205529" cy="1254389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1502CA2-BEA3-4CF5-98AE-222F8CA999CC}"/>
              </a:ext>
            </a:extLst>
          </p:cNvPr>
          <p:cNvSpPr txBox="1"/>
          <p:nvPr/>
        </p:nvSpPr>
        <p:spPr>
          <a:xfrm>
            <a:off x="7665949" y="5355180"/>
            <a:ext cx="3723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i="1" dirty="0">
                <a:solidFill>
                  <a:srgbClr val="000000"/>
                </a:solidFill>
                <a:latin typeface="+mn-lt"/>
              </a:rPr>
              <a:t>[Dimitris Tsipras, </a:t>
            </a:r>
            <a:r>
              <a:rPr lang="en-US" sz="1300" i="1" dirty="0" err="1">
                <a:solidFill>
                  <a:srgbClr val="000000"/>
                </a:solidFill>
                <a:latin typeface="+mn-lt"/>
              </a:rPr>
              <a:t>Shibani</a:t>
            </a:r>
            <a:r>
              <a:rPr lang="en-US" sz="1300" i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300" i="1" dirty="0" err="1">
                <a:solidFill>
                  <a:srgbClr val="000000"/>
                </a:solidFill>
                <a:latin typeface="+mn-lt"/>
              </a:rPr>
              <a:t>Santurkar</a:t>
            </a:r>
            <a:r>
              <a:rPr lang="en-US" sz="1300" i="1" dirty="0">
                <a:solidFill>
                  <a:srgbClr val="000000"/>
                </a:solidFill>
                <a:latin typeface="+mn-lt"/>
              </a:rPr>
              <a:t> et al. 2019]</a:t>
            </a: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94569231-B147-400F-A412-F4DCA737031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723" y="3890478"/>
            <a:ext cx="464305" cy="119848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1ADE0938-050F-4822-89CC-43E51F53F9D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470" y="3881184"/>
            <a:ext cx="702324" cy="124876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5A3897C8-793C-4333-95F7-A1A9E76200F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641" y="3881184"/>
            <a:ext cx="904305" cy="124876"/>
          </a:xfrm>
          <a:prstGeom prst="rect">
            <a:avLst/>
          </a:prstGeom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57B3D7A5-3E70-4AEB-BB04-728404BCB551}"/>
              </a:ext>
            </a:extLst>
          </p:cNvPr>
          <p:cNvSpPr txBox="1"/>
          <p:nvPr/>
        </p:nvSpPr>
        <p:spPr>
          <a:xfrm>
            <a:off x="994537" y="5189406"/>
            <a:ext cx="5727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“Adversarial examples are not bugs, they are features”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[</a:t>
            </a:r>
            <a:r>
              <a:rPr lang="en-US" sz="1400" i="1" dirty="0" err="1">
                <a:solidFill>
                  <a:srgbClr val="000000"/>
                </a:solidFill>
                <a:latin typeface="+mn-lt"/>
              </a:rPr>
              <a:t>Madry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 et al. 2019]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0" grpId="0"/>
      <p:bldP spid="11" grpId="0"/>
      <p:bldP spid="24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magine 24">
            <a:extLst>
              <a:ext uri="{FF2B5EF4-FFF2-40B4-BE49-F238E27FC236}">
                <a16:creationId xmlns:a16="http://schemas.microsoft.com/office/drawing/2014/main" id="{6BA8B2DA-AB57-4D60-8FFB-686B79C88F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64" y="4349915"/>
            <a:ext cx="3741104" cy="1531219"/>
          </a:xfrm>
          <a:prstGeom prst="rect">
            <a:avLst/>
          </a:prstGeom>
        </p:spPr>
      </p:pic>
      <p:sp>
        <p:nvSpPr>
          <p:cNvPr id="12292" name="Rettangolo 12291">
            <a:extLst>
              <a:ext uri="{FF2B5EF4-FFF2-40B4-BE49-F238E27FC236}">
                <a16:creationId xmlns:a16="http://schemas.microsoft.com/office/drawing/2014/main" id="{91D16A53-558E-4CA6-A81E-D52278FAE9A3}"/>
              </a:ext>
            </a:extLst>
          </p:cNvPr>
          <p:cNvSpPr/>
          <p:nvPr/>
        </p:nvSpPr>
        <p:spPr bwMode="auto">
          <a:xfrm>
            <a:off x="4210445" y="673277"/>
            <a:ext cx="3165223" cy="5207857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6200000" scaled="1"/>
            <a:tileRect/>
          </a:gra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02" name="Rectangle 14">
            <a:extLst>
              <a:ext uri="{FF2B5EF4-FFF2-40B4-BE49-F238E27FC236}">
                <a16:creationId xmlns:a16="http://schemas.microsoft.com/office/drawing/2014/main" id="{4A8FDE3B-3574-43EB-B98D-4B13FF10B5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5256" y="-317160"/>
            <a:ext cx="10515600" cy="1325563"/>
          </a:xfrm>
          <a:ln/>
        </p:spPr>
        <p:txBody>
          <a:bodyPr>
            <a:normAutofit/>
          </a:bodyPr>
          <a:lstStyle/>
          <a:p>
            <a:pPr algn="ctr"/>
            <a:r>
              <a:rPr lang="en-US" altLang="en-US" sz="4000" dirty="0"/>
              <a:t>Defenses</a:t>
            </a:r>
          </a:p>
        </p:txBody>
      </p:sp>
      <p:sp>
        <p:nvSpPr>
          <p:cNvPr id="6" name="Segnaposto data 3">
            <a:extLst>
              <a:ext uri="{FF2B5EF4-FFF2-40B4-BE49-F238E27FC236}">
                <a16:creationId xmlns:a16="http://schemas.microsoft.com/office/drawing/2014/main" id="{4D6C7189-7E26-4BD4-9A53-B59654864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9719C-3296-4AED-810F-F7E9577C806C}" type="datetime1">
              <a:rPr lang="it-IT" altLang="en-US" smtClean="0"/>
              <a:pPr/>
              <a:t>12/10/2020</a:t>
            </a:fld>
            <a:endParaRPr lang="it-IT" altLang="en-US"/>
          </a:p>
        </p:txBody>
      </p:sp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3FAF6FD5-2C0D-4DA2-AA42-846941F2B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/>
              <a:t>Robustness Of Deep Neural Networks Using Trainable Activation Functions</a:t>
            </a:r>
            <a:endParaRPr lang="it-IT" altLang="en-US" dirty="0"/>
          </a:p>
        </p:txBody>
      </p:sp>
      <p:sp>
        <p:nvSpPr>
          <p:cNvPr id="8" name="Segnaposto numero diapositiva 5">
            <a:extLst>
              <a:ext uri="{FF2B5EF4-FFF2-40B4-BE49-F238E27FC236}">
                <a16:creationId xmlns:a16="http://schemas.microsoft.com/office/drawing/2014/main" id="{95BDC13F-3CA9-4588-A2B8-A3E708784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51A0F32C-0D84-4FFC-B0E6-07BEAA0AF557}" type="slidenum">
              <a:rPr lang="it-IT" altLang="en-US" smtClean="0"/>
              <a:pPr/>
              <a:t>5</a:t>
            </a:fld>
            <a:endParaRPr lang="it-IT" altLang="en-US"/>
          </a:p>
        </p:txBody>
      </p:sp>
      <p:sp>
        <p:nvSpPr>
          <p:cNvPr id="12306" name="Rectangle 18">
            <a:extLst>
              <a:ext uri="{FF2B5EF4-FFF2-40B4-BE49-F238E27FC236}">
                <a16:creationId xmlns:a16="http://schemas.microsoft.com/office/drawing/2014/main" id="{9AFC5142-7852-49E0-93B5-81B7364C7F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6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34486C8-A405-4C68-81C4-C57BB366A44E}"/>
              </a:ext>
            </a:extLst>
          </p:cNvPr>
          <p:cNvSpPr txBox="1"/>
          <p:nvPr/>
        </p:nvSpPr>
        <p:spPr>
          <a:xfrm>
            <a:off x="2438403" y="1295400"/>
            <a:ext cx="1847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222F6C5-255E-468B-B09A-26A02A3DAF4B}"/>
              </a:ext>
            </a:extLst>
          </p:cNvPr>
          <p:cNvSpPr txBox="1"/>
          <p:nvPr/>
        </p:nvSpPr>
        <p:spPr>
          <a:xfrm>
            <a:off x="314881" y="608293"/>
            <a:ext cx="2185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Detection Methods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4472A9F-3610-44FA-8C8F-5D8D1B2E4F4A}"/>
              </a:ext>
            </a:extLst>
          </p:cNvPr>
          <p:cNvSpPr txBox="1"/>
          <p:nvPr/>
        </p:nvSpPr>
        <p:spPr>
          <a:xfrm>
            <a:off x="7704185" y="526537"/>
            <a:ext cx="2373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+mn-lt"/>
              </a:rPr>
              <a:t>Provable Robustness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9BB95576-6B22-4FAB-A377-3061843E7F78}"/>
              </a:ext>
            </a:extLst>
          </p:cNvPr>
          <p:cNvSpPr txBox="1"/>
          <p:nvPr/>
        </p:nvSpPr>
        <p:spPr>
          <a:xfrm>
            <a:off x="4401186" y="995309"/>
            <a:ext cx="2783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+mn-lt"/>
              </a:rPr>
              <a:t>Adversarial Training (AT)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E8EE9DE-1580-4CF9-8ED1-B2ECD832ABAD}"/>
              </a:ext>
            </a:extLst>
          </p:cNvPr>
          <p:cNvSpPr txBox="1"/>
          <p:nvPr/>
        </p:nvSpPr>
        <p:spPr>
          <a:xfrm>
            <a:off x="311320" y="1095328"/>
            <a:ext cx="299506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Add a “patch” to the network which is in turn another neural network.</a:t>
            </a:r>
          </a:p>
          <a:p>
            <a:pPr>
              <a:buClr>
                <a:schemeClr val="accent1">
                  <a:lumMod val="25000"/>
                </a:schemeClr>
              </a:buClr>
            </a:pPr>
            <a:endParaRPr lang="en-US" sz="1300" dirty="0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Such NN, is used as a </a:t>
            </a:r>
            <a:r>
              <a:rPr lang="en-US" sz="1300" i="1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detector</a:t>
            </a: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to spot adversarial perturbations from the analysis of layer’s </a:t>
            </a:r>
            <a:r>
              <a:rPr lang="en-US" sz="1300" i="1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statistics</a:t>
            </a: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>
              <a:buClr>
                <a:schemeClr val="accent1">
                  <a:lumMod val="25000"/>
                </a:schemeClr>
              </a:buClr>
            </a:pPr>
            <a:endParaRPr lang="en-US" sz="1300" dirty="0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Training samples extended with a </a:t>
            </a:r>
            <a:r>
              <a:rPr lang="en-US" sz="1300" i="1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binary label </a:t>
            </a: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denoting the presence of an adversary</a:t>
            </a:r>
          </a:p>
          <a:p>
            <a:pPr>
              <a:buClr>
                <a:schemeClr val="accent1">
                  <a:lumMod val="25000"/>
                </a:schemeClr>
              </a:buClr>
            </a:pPr>
            <a:endParaRPr lang="en-US" sz="1300" dirty="0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buClr>
                <a:srgbClr val="00B050"/>
              </a:buClr>
              <a:buFont typeface="Wingdings" panose="05000000000000000000" pitchFamily="2" charset="2"/>
              <a:buChar char="J"/>
            </a:pP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Easy to perform, tractable computational overhead</a:t>
            </a:r>
          </a:p>
          <a:p>
            <a:pPr marL="171450" indent="-171450">
              <a:buClr>
                <a:srgbClr val="00B050"/>
              </a:buClr>
              <a:buFont typeface="Wingdings" panose="05000000000000000000" pitchFamily="2" charset="2"/>
              <a:buChar char="J"/>
            </a:pPr>
            <a:endParaRPr lang="en-US" sz="1300" dirty="0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Tend to </a:t>
            </a:r>
            <a:r>
              <a:rPr lang="en-US" sz="1300" i="1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overfit</a:t>
            </a: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on the specific attack used during training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B4903C4A-B4EE-495D-AD1F-2C69E87B187D}"/>
              </a:ext>
            </a:extLst>
          </p:cNvPr>
          <p:cNvSpPr txBox="1"/>
          <p:nvPr/>
        </p:nvSpPr>
        <p:spPr>
          <a:xfrm>
            <a:off x="81678" y="5864450"/>
            <a:ext cx="16586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rgbClr val="000000"/>
                </a:solidFill>
                <a:latin typeface="+mn-lt"/>
              </a:rPr>
              <a:t>[H. Metzen et al. 2017]</a:t>
            </a:r>
            <a:endParaRPr lang="en-US" i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C1F89A8-1D37-4D60-A59F-E13A2891AF69}"/>
              </a:ext>
            </a:extLst>
          </p:cNvPr>
          <p:cNvSpPr txBox="1"/>
          <p:nvPr/>
        </p:nvSpPr>
        <p:spPr>
          <a:xfrm>
            <a:off x="4401189" y="1523048"/>
            <a:ext cx="236219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Train to approximate the </a:t>
            </a:r>
            <a:r>
              <a:rPr lang="en-US" sz="1300" i="1" dirty="0">
                <a:solidFill>
                  <a:srgbClr val="000000"/>
                </a:solidFill>
                <a:latin typeface="+mn-lt"/>
              </a:rPr>
              <a:t>min, max</a:t>
            </a:r>
            <a:r>
              <a:rPr lang="en-US" sz="1300" dirty="0">
                <a:solidFill>
                  <a:srgbClr val="000000"/>
                </a:solidFill>
                <a:latin typeface="+mn-lt"/>
              </a:rPr>
              <a:t>: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15876AAC-E773-45C0-BFD0-75E422DD15C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178" y="2177656"/>
            <a:ext cx="2562750" cy="544294"/>
          </a:xfrm>
          <a:prstGeom prst="rect">
            <a:avLst/>
          </a:prstGeom>
        </p:spPr>
      </p:pic>
      <p:sp>
        <p:nvSpPr>
          <p:cNvPr id="12288" name="CasellaDiTesto 12287">
            <a:extLst>
              <a:ext uri="{FF2B5EF4-FFF2-40B4-BE49-F238E27FC236}">
                <a16:creationId xmlns:a16="http://schemas.microsoft.com/office/drawing/2014/main" id="{DA5C049A-7617-4DB9-9B6F-2DFA87FA1C31}"/>
              </a:ext>
            </a:extLst>
          </p:cNvPr>
          <p:cNvSpPr txBox="1"/>
          <p:nvPr/>
        </p:nvSpPr>
        <p:spPr>
          <a:xfrm>
            <a:off x="5638800" y="2797728"/>
            <a:ext cx="914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289" name="CasellaDiTesto 12288">
            <a:extLst>
              <a:ext uri="{FF2B5EF4-FFF2-40B4-BE49-F238E27FC236}">
                <a16:creationId xmlns:a16="http://schemas.microsoft.com/office/drawing/2014/main" id="{D701E73C-F533-41B5-BCBC-C04225902C94}"/>
              </a:ext>
            </a:extLst>
          </p:cNvPr>
          <p:cNvSpPr txBox="1"/>
          <p:nvPr/>
        </p:nvSpPr>
        <p:spPr>
          <a:xfrm>
            <a:off x="4401186" y="2931880"/>
            <a:ext cx="2783742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Inner maximization is computed crafting adversarial examples on-the-fly</a:t>
            </a:r>
          </a:p>
          <a:p>
            <a:endParaRPr lang="en-US" sz="1300" dirty="0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300" i="1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Running-time</a:t>
            </a: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boosted with novel techniques: </a:t>
            </a:r>
            <a:r>
              <a:rPr lang="en-US" sz="1200" i="1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[E. Wong, L. Rice 2020]</a:t>
            </a:r>
          </a:p>
          <a:p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    </a:t>
            </a:r>
          </a:p>
          <a:p>
            <a:pPr marL="171450" indent="-171450">
              <a:buClr>
                <a:srgbClr val="00B050"/>
              </a:buClr>
              <a:buFont typeface="Wingdings" panose="05000000000000000000" pitchFamily="2" charset="2"/>
              <a:buChar char="J"/>
            </a:pP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Only </a:t>
            </a:r>
            <a:r>
              <a:rPr lang="en-US" sz="1300" i="1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unbroken</a:t>
            </a: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known defense, believed to be </a:t>
            </a:r>
            <a:r>
              <a:rPr lang="en-US" sz="1300" i="1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truly robust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1300" dirty="0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Robustness accuracy up to 50% </a:t>
            </a:r>
          </a:p>
          <a:p>
            <a:pPr>
              <a:buClr>
                <a:srgbClr val="FF0000"/>
              </a:buClr>
            </a:pP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   Std Accuracy ~ 80 %</a:t>
            </a:r>
          </a:p>
          <a:p>
            <a:pPr>
              <a:buClr>
                <a:srgbClr val="FF0000"/>
              </a:buClr>
            </a:pP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   (CIFAR10, delta &lt;= 8/255)</a:t>
            </a:r>
          </a:p>
          <a:p>
            <a:pPr>
              <a:buClr>
                <a:srgbClr val="FF0000"/>
              </a:buClr>
            </a:pP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    </a:t>
            </a:r>
          </a:p>
          <a:p>
            <a:pPr>
              <a:buClr>
                <a:srgbClr val="FF0000"/>
              </a:buClr>
            </a:pPr>
            <a:r>
              <a:rPr lang="en-US" dirty="0">
                <a:solidFill>
                  <a:srgbClr val="000000"/>
                </a:solidFill>
              </a:rPr>
              <a:t>      </a:t>
            </a:r>
          </a:p>
          <a:p>
            <a:pPr marL="171450" indent="-171450">
              <a:buClr>
                <a:srgbClr val="00B050"/>
              </a:buClr>
              <a:buFont typeface="Wingdings" panose="05000000000000000000" pitchFamily="2" charset="2"/>
              <a:buChar char="J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290" name="CasellaDiTesto 12289">
            <a:extLst>
              <a:ext uri="{FF2B5EF4-FFF2-40B4-BE49-F238E27FC236}">
                <a16:creationId xmlns:a16="http://schemas.microsoft.com/office/drawing/2014/main" id="{3AF0B1E5-62FA-45E2-B0F0-195AC8747EC8}"/>
              </a:ext>
            </a:extLst>
          </p:cNvPr>
          <p:cNvSpPr txBox="1"/>
          <p:nvPr/>
        </p:nvSpPr>
        <p:spPr>
          <a:xfrm>
            <a:off x="7746587" y="1015146"/>
            <a:ext cx="28515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Aims to give a </a:t>
            </a:r>
            <a:r>
              <a:rPr lang="en-US" sz="1300" i="1" dirty="0">
                <a:solidFill>
                  <a:srgbClr val="000000"/>
                </a:solidFill>
                <a:latin typeface="+mn-lt"/>
              </a:rPr>
              <a:t>formal certification</a:t>
            </a:r>
            <a:r>
              <a:rPr lang="en-US" sz="1300" dirty="0">
                <a:solidFill>
                  <a:srgbClr val="000000"/>
                </a:solidFill>
                <a:latin typeface="+mn-lt"/>
              </a:rPr>
              <a:t> of the robustness of a model.</a:t>
            </a:r>
          </a:p>
          <a:p>
            <a:pPr marL="228600" indent="-228600">
              <a:buFont typeface="Wingdings" panose="05000000000000000000" pitchFamily="2" charset="2"/>
              <a:buChar char="q"/>
            </a:pPr>
            <a:endParaRPr lang="en-US" sz="1300" dirty="0">
              <a:solidFill>
                <a:srgbClr val="000000"/>
              </a:solidFill>
              <a:latin typeface="+mn-lt"/>
            </a:endParaRPr>
          </a:p>
          <a:p>
            <a:pPr marL="228600" indent="-228600"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We want to guarantee that, for any allowed perturbation our model will always predict the correct class</a:t>
            </a:r>
          </a:p>
          <a:p>
            <a:pPr marL="228600" indent="-228600">
              <a:buFont typeface="Wingdings" panose="05000000000000000000" pitchFamily="2" charset="2"/>
              <a:buChar char="q"/>
            </a:pPr>
            <a:endParaRPr lang="en-US" sz="1300" dirty="0">
              <a:solidFill>
                <a:srgbClr val="000000"/>
              </a:solidFill>
              <a:latin typeface="+mn-lt"/>
            </a:endParaRPr>
          </a:p>
          <a:p>
            <a:pPr marL="228600" indent="-228600"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Problem approached through different techniques:</a:t>
            </a:r>
          </a:p>
          <a:p>
            <a:pPr marL="228600" indent="-228600">
              <a:buFont typeface="Wingdings" panose="05000000000000000000" pitchFamily="2" charset="2"/>
              <a:buChar char="q"/>
            </a:pPr>
            <a:endParaRPr lang="en-US" sz="13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Lipschitz Regularization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3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Linear Programming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3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Semi-Definite Programming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3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Randomized Smoothing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291" name="CasellaDiTesto 12290">
            <a:extLst>
              <a:ext uri="{FF2B5EF4-FFF2-40B4-BE49-F238E27FC236}">
                <a16:creationId xmlns:a16="http://schemas.microsoft.com/office/drawing/2014/main" id="{82B99B1D-CC61-400B-A6B7-7862836F5A37}"/>
              </a:ext>
            </a:extLst>
          </p:cNvPr>
          <p:cNvSpPr txBox="1"/>
          <p:nvPr/>
        </p:nvSpPr>
        <p:spPr>
          <a:xfrm>
            <a:off x="7704185" y="4598952"/>
            <a:ext cx="285154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rgbClr val="00B050"/>
              </a:buClr>
              <a:buFont typeface="Wingdings" panose="05000000000000000000" pitchFamily="2" charset="2"/>
              <a:buChar char="J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Provides provably robust models (up to computationally </a:t>
            </a:r>
            <a:r>
              <a:rPr lang="en-US" sz="1300" dirty="0" err="1">
                <a:solidFill>
                  <a:srgbClr val="000000"/>
                </a:solidFill>
                <a:latin typeface="+mn-lt"/>
              </a:rPr>
              <a:t>negl</a:t>
            </a:r>
            <a:r>
              <a:rPr lang="en-US" sz="1300" dirty="0">
                <a:solidFill>
                  <a:srgbClr val="000000"/>
                </a:solidFill>
                <a:latin typeface="+mn-lt"/>
              </a:rPr>
              <a:t>. probability)</a:t>
            </a:r>
          </a:p>
          <a:p>
            <a:pPr marL="171450" indent="-171450">
              <a:buClr>
                <a:srgbClr val="00B050"/>
              </a:buClr>
              <a:buFont typeface="Wingdings" panose="05000000000000000000" pitchFamily="2" charset="2"/>
              <a:buChar char="J"/>
            </a:pPr>
            <a:endParaRPr lang="en-US" sz="1300" dirty="0">
              <a:solidFill>
                <a:srgbClr val="000000"/>
              </a:solidFill>
              <a:latin typeface="+mn-lt"/>
            </a:endParaRPr>
          </a:p>
          <a:p>
            <a:pPr marL="171450" indent="-171450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Currently intractable for large-scale networks, architecture-specific implementations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2" grpId="0" animBg="1"/>
      <p:bldP spid="20" grpId="0"/>
      <p:bldP spid="23" grpId="0"/>
      <p:bldP spid="24" grpId="0"/>
      <p:bldP spid="21" grpId="0"/>
      <p:bldP spid="26" grpId="0"/>
      <p:bldP spid="27" grpId="0"/>
      <p:bldP spid="12289" grpId="0"/>
      <p:bldP spid="12290" grpId="0"/>
      <p:bldP spid="1229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9" name="CasellaDiTesto 44038">
            <a:extLst>
              <a:ext uri="{FF2B5EF4-FFF2-40B4-BE49-F238E27FC236}">
                <a16:creationId xmlns:a16="http://schemas.microsoft.com/office/drawing/2014/main" id="{2A73D6A2-5ADC-437B-BC12-013C7470F86A}"/>
              </a:ext>
            </a:extLst>
          </p:cNvPr>
          <p:cNvSpPr txBox="1"/>
          <p:nvPr/>
        </p:nvSpPr>
        <p:spPr>
          <a:xfrm>
            <a:off x="914400" y="4155930"/>
            <a:ext cx="7262146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Where               are the weights to train, called </a:t>
            </a:r>
            <a:r>
              <a:rPr lang="en-US" sz="1400" i="1" dirty="0">
                <a:solidFill>
                  <a:srgbClr val="000000"/>
                </a:solidFill>
              </a:rPr>
              <a:t>mixing coefficients.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i="1" dirty="0">
              <a:solidFill>
                <a:srgbClr val="00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                             is a 1-dimensional kernel method.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            are the kernel’s dictionary elements and      the dictionary size, which is user-defined.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First derivatives: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ECFF7369-0B5C-48D5-B753-CC42E0EFE8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en-US" sz="4000" dirty="0"/>
              <a:t>Kernel-Based Activation Functions</a:t>
            </a:r>
          </a:p>
        </p:txBody>
      </p:sp>
      <p:sp>
        <p:nvSpPr>
          <p:cNvPr id="5" name="Segnaposto data 3">
            <a:extLst>
              <a:ext uri="{FF2B5EF4-FFF2-40B4-BE49-F238E27FC236}">
                <a16:creationId xmlns:a16="http://schemas.microsoft.com/office/drawing/2014/main" id="{0C8D111F-1BD5-4A2D-97B4-31C626EBE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1271D-0EDB-4605-85E9-1D69D8EEADBE}" type="datetime1">
              <a:rPr lang="it-IT" altLang="en-US"/>
              <a:pPr/>
              <a:t>12/10/2020</a:t>
            </a:fld>
            <a:endParaRPr lang="it-IT" altLang="en-US"/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480359F2-A3F4-4744-A48D-C4400E5DA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Robustness</a:t>
            </a:r>
            <a:r>
              <a:rPr lang="it-IT" altLang="en-US" dirty="0"/>
              <a:t> Of Deep </a:t>
            </a:r>
            <a:r>
              <a:rPr lang="it-IT" altLang="en-US" dirty="0" err="1"/>
              <a:t>Neural</a:t>
            </a:r>
            <a:r>
              <a:rPr lang="it-IT" altLang="en-US" dirty="0"/>
              <a:t> Networks Using </a:t>
            </a:r>
            <a:r>
              <a:rPr lang="it-IT" altLang="en-US" dirty="0" err="1"/>
              <a:t>Trainable</a:t>
            </a:r>
            <a:r>
              <a:rPr lang="it-IT" altLang="en-US" dirty="0"/>
              <a:t> </a:t>
            </a:r>
            <a:r>
              <a:rPr lang="it-IT" altLang="en-US" dirty="0" err="1"/>
              <a:t>Activation</a:t>
            </a:r>
            <a:r>
              <a:rPr lang="it-IT" altLang="en-US" dirty="0"/>
              <a:t> </a:t>
            </a:r>
            <a:r>
              <a:rPr lang="it-IT" altLang="en-US" dirty="0" err="1"/>
              <a:t>Functions</a:t>
            </a:r>
            <a:endParaRPr lang="it-IT" altLang="en-US" dirty="0"/>
          </a:p>
        </p:txBody>
      </p:sp>
      <p:sp>
        <p:nvSpPr>
          <p:cNvPr id="7" name="Segnaposto numero diapositiva 5">
            <a:extLst>
              <a:ext uri="{FF2B5EF4-FFF2-40B4-BE49-F238E27FC236}">
                <a16:creationId xmlns:a16="http://schemas.microsoft.com/office/drawing/2014/main" id="{19C826F1-1E2F-4610-8206-29827412B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2993D114-5261-4489-8BF0-830D673E35A0}" type="slidenum">
              <a:rPr lang="it-IT" altLang="en-US"/>
              <a:pPr/>
              <a:t>6</a:t>
            </a:fld>
            <a:endParaRPr lang="it-IT" alt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FC3F8BB-8AF0-4ADE-A240-416152E7A2D2}"/>
              </a:ext>
            </a:extLst>
          </p:cNvPr>
          <p:cNvSpPr txBox="1"/>
          <p:nvPr/>
        </p:nvSpPr>
        <p:spPr>
          <a:xfrm>
            <a:off x="457200" y="1164596"/>
            <a:ext cx="11277600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 Along with ‘traditional’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fixed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activation functions (e.g. </a:t>
            </a:r>
            <a:r>
              <a:rPr lang="en-US" sz="1400" dirty="0" err="1">
                <a:solidFill>
                  <a:srgbClr val="000000"/>
                </a:solidFill>
                <a:latin typeface="+mn-lt"/>
              </a:rPr>
              <a:t>ReLU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, ELU, Tanh, Swish, ..), we can devise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adaptive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activation functions whose shape is learned through the optimization of parameters present in their formulation: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4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Adaptive Piece-Wise Linear Activation Functions (APLs)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[F. </a:t>
            </a:r>
            <a:r>
              <a:rPr lang="en-US" sz="1400" i="1" dirty="0" err="1">
                <a:solidFill>
                  <a:srgbClr val="000000"/>
                </a:solidFill>
                <a:latin typeface="+mn-lt"/>
              </a:rPr>
              <a:t>Agostinelli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 2014]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300" i="1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Spline Activation Functions (SAFs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) [S. </a:t>
            </a:r>
            <a:r>
              <a:rPr lang="en-US" sz="1400" i="1" dirty="0" err="1">
                <a:solidFill>
                  <a:srgbClr val="000000"/>
                </a:solidFill>
                <a:latin typeface="+mn-lt"/>
              </a:rPr>
              <a:t>Scardapane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, M. </a:t>
            </a:r>
            <a:r>
              <a:rPr lang="en-US" sz="1400" i="1" dirty="0" err="1">
                <a:solidFill>
                  <a:srgbClr val="000000"/>
                </a:solidFill>
                <a:latin typeface="+mn-lt"/>
              </a:rPr>
              <a:t>Scarpiniti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 2017]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300" i="1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0000"/>
                </a:solidFill>
                <a:latin typeface="+mn-lt"/>
              </a:rPr>
              <a:t>Maxout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layers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[I. Goodfellow et al. 2013]</a:t>
            </a:r>
            <a:endParaRPr lang="en-US" sz="1400" i="1" baseline="-25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218E659-4A3B-4602-A220-328F43B4B53C}"/>
              </a:ext>
            </a:extLst>
          </p:cNvPr>
          <p:cNvSpPr txBox="1"/>
          <p:nvPr/>
        </p:nvSpPr>
        <p:spPr>
          <a:xfrm>
            <a:off x="457200" y="3142006"/>
            <a:ext cx="1143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 In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[S. </a:t>
            </a:r>
            <a:r>
              <a:rPr lang="en-US" sz="1400" i="1" dirty="0" err="1">
                <a:solidFill>
                  <a:srgbClr val="000000"/>
                </a:solidFill>
                <a:latin typeface="+mn-lt"/>
              </a:rPr>
              <a:t>Scardapane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, S. V. </a:t>
            </a:r>
            <a:r>
              <a:rPr lang="en-US" sz="1400" i="1" dirty="0" err="1">
                <a:solidFill>
                  <a:srgbClr val="000000"/>
                </a:solidFill>
                <a:latin typeface="+mn-lt"/>
              </a:rPr>
              <a:t>Vaerenbergh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 2017], 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authors introduce a novel class of trainable activation functions called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kernel-based activation functions (KAFs):</a:t>
            </a:r>
            <a:endParaRPr lang="en-US" sz="1400" i="1" u="sng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582A634-BBBF-46B0-B355-AB5CCCC5B22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506" y="3475377"/>
            <a:ext cx="2287694" cy="680553"/>
          </a:xfrm>
          <a:prstGeom prst="rect">
            <a:avLst/>
          </a:prstGeom>
        </p:spPr>
      </p:pic>
      <p:pic>
        <p:nvPicPr>
          <p:cNvPr id="44032" name="Immagine 44031">
            <a:extLst>
              <a:ext uri="{FF2B5EF4-FFF2-40B4-BE49-F238E27FC236}">
                <a16:creationId xmlns:a16="http://schemas.microsoft.com/office/drawing/2014/main" id="{13338B47-2B60-4515-8D31-2D4C151EE3B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734" y="4194527"/>
            <a:ext cx="449066" cy="193067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87E6088D-3E57-4D63-8D20-033537F01F2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70" y="4672496"/>
            <a:ext cx="1112533" cy="123734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B7711725-0717-4FE8-80E6-CB22191BBBD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70" y="5042213"/>
            <a:ext cx="427733" cy="193067"/>
          </a:xfrm>
          <a:prstGeom prst="rect">
            <a:avLst/>
          </a:prstGeom>
        </p:spPr>
      </p:pic>
      <p:pic>
        <p:nvPicPr>
          <p:cNvPr id="44045" name="Immagine 44044">
            <a:extLst>
              <a:ext uri="{FF2B5EF4-FFF2-40B4-BE49-F238E27FC236}">
                <a16:creationId xmlns:a16="http://schemas.microsoft.com/office/drawing/2014/main" id="{E6097432-F104-4363-9EB8-B5081C71D14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5513445"/>
            <a:ext cx="1526400" cy="258133"/>
          </a:xfrm>
          <a:prstGeom prst="rect">
            <a:avLst/>
          </a:prstGeom>
        </p:spPr>
      </p:pic>
      <p:pic>
        <p:nvPicPr>
          <p:cNvPr id="44047" name="Immagine 44046">
            <a:extLst>
              <a:ext uri="{FF2B5EF4-FFF2-40B4-BE49-F238E27FC236}">
                <a16:creationId xmlns:a16="http://schemas.microsoft.com/office/drawing/2014/main" id="{9A9256DF-7EE3-44EB-88DE-F174A71542E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974" y="5529445"/>
            <a:ext cx="2037334" cy="242133"/>
          </a:xfrm>
          <a:prstGeom prst="rect">
            <a:avLst/>
          </a:prstGeom>
        </p:spPr>
      </p:pic>
      <p:pic>
        <p:nvPicPr>
          <p:cNvPr id="44041" name="Immagine 44040">
            <a:extLst>
              <a:ext uri="{FF2B5EF4-FFF2-40B4-BE49-F238E27FC236}">
                <a16:creationId xmlns:a16="http://schemas.microsoft.com/office/drawing/2014/main" id="{6ECDDE51-2492-40B5-9F05-62563B7CB67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473" y="5098316"/>
            <a:ext cx="136533" cy="1205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9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Immagine che contiene esterni, luce, scuro, sedendo&#10;&#10;Descrizione generata automaticamente">
            <a:extLst>
              <a:ext uri="{FF2B5EF4-FFF2-40B4-BE49-F238E27FC236}">
                <a16:creationId xmlns:a16="http://schemas.microsoft.com/office/drawing/2014/main" id="{EB3A4BBF-31F2-4B03-A3F9-6348F97D9C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901" y="-49537"/>
            <a:ext cx="3102499" cy="316421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AAC4014-43E5-443D-90D9-79A753CAA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KAF Design Details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E00DD14-F9B9-472D-B4B7-6FB6C59E0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D5824-9242-43FA-B7F4-FBDD346E3143}" type="datetime1">
              <a:rPr lang="it-IT" altLang="en-US" smtClean="0"/>
              <a:pPr/>
              <a:t>12/10/2020</a:t>
            </a:fld>
            <a:endParaRPr lang="it-IT" alt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BC2A2E-57D2-4B87-A428-E044F4112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Robustness</a:t>
            </a:r>
            <a:r>
              <a:rPr lang="it-IT" altLang="en-US" dirty="0"/>
              <a:t> Of Deep </a:t>
            </a:r>
            <a:r>
              <a:rPr lang="it-IT" altLang="en-US" dirty="0" err="1"/>
              <a:t>Neural</a:t>
            </a:r>
            <a:r>
              <a:rPr lang="it-IT" altLang="en-US" dirty="0"/>
              <a:t> Networks Using </a:t>
            </a:r>
            <a:r>
              <a:rPr lang="it-IT" altLang="en-US" dirty="0" err="1"/>
              <a:t>Trainable</a:t>
            </a:r>
            <a:r>
              <a:rPr lang="it-IT" altLang="en-US" dirty="0"/>
              <a:t> </a:t>
            </a:r>
            <a:r>
              <a:rPr lang="it-IT" altLang="en-US" dirty="0" err="1"/>
              <a:t>Activation</a:t>
            </a:r>
            <a:r>
              <a:rPr lang="it-IT" altLang="en-US" dirty="0"/>
              <a:t> </a:t>
            </a:r>
            <a:r>
              <a:rPr lang="it-IT" altLang="en-US" dirty="0" err="1"/>
              <a:t>Functions</a:t>
            </a:r>
            <a:endParaRPr lang="it-IT" alt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BEC19F5-719F-4A8A-B05A-E0682AD03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B41E161E-6085-457D-9055-3A1853716055}" type="slidenum">
              <a:rPr lang="it-IT" altLang="en-US" smtClean="0"/>
              <a:pPr/>
              <a:t>7</a:t>
            </a:fld>
            <a:endParaRPr lang="it-IT" alt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F6BC9EE-31BA-4A84-A7B7-AF951781D5FC}"/>
              </a:ext>
            </a:extLst>
          </p:cNvPr>
          <p:cNvSpPr txBox="1"/>
          <p:nvPr/>
        </p:nvSpPr>
        <p:spPr>
          <a:xfrm>
            <a:off x="574697" y="1100826"/>
            <a:ext cx="834390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 Dictionary elements uniformly sampled around 0 with step size</a:t>
            </a:r>
          </a:p>
          <a:p>
            <a:pPr>
              <a:buClr>
                <a:schemeClr val="accent1">
                  <a:lumMod val="25000"/>
                </a:schemeClr>
              </a:buClr>
            </a:pPr>
            <a:endParaRPr lang="en-US" sz="1400" dirty="0">
              <a:solidFill>
                <a:srgbClr val="000000"/>
              </a:solidFill>
              <a:latin typeface="+mn-lt"/>
            </a:endParaRP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i="1" dirty="0">
                <a:solidFill>
                  <a:srgbClr val="000000"/>
                </a:solidFill>
                <a:latin typeface="+mn-lt"/>
              </a:rPr>
              <a:t> Gaussian 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kernel: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4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Heuristic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Guarantees a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 local 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effect of the mixing coefficients </a:t>
            </a:r>
            <a:r>
              <a:rPr lang="en-US" sz="1400" dirty="0" err="1">
                <a:solidFill>
                  <a:srgbClr val="000000"/>
                </a:solidFill>
                <a:latin typeface="+mn-lt"/>
              </a:rPr>
              <a:t>w.r.t.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the overall shape          ease optimization   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B6E55C3-EC59-4A72-9BA5-14477211E51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183" y="1185896"/>
            <a:ext cx="132267" cy="12693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2C344CF-DE3A-400A-BF12-0C1B13F3D3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129" y="1132617"/>
            <a:ext cx="132267" cy="12693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748B17B-9451-43DF-961F-456616B6341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56" y="1659654"/>
            <a:ext cx="123429" cy="12800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41211D3B-2027-42E2-A178-67F6CBD7532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268" y="1656149"/>
            <a:ext cx="127086" cy="128000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F2C8F575-5B91-405F-B788-6ACC20932A1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632" y="1668019"/>
            <a:ext cx="128000" cy="129829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F9BA141F-883D-489D-BACF-727CCE1B2FE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797" y="1662586"/>
            <a:ext cx="129829" cy="128000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6B88E0AE-5D72-4ACD-981C-D55F4C5D59E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323" y="1668019"/>
            <a:ext cx="127086" cy="129829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018DA179-AB56-4E39-92D4-75268563268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476" y="1563438"/>
            <a:ext cx="2171847" cy="237065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7D1E73B7-E3DE-4020-96E4-FFFA19F37BB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972053"/>
            <a:ext cx="762000" cy="246771"/>
          </a:xfrm>
          <a:prstGeom prst="rect">
            <a:avLst/>
          </a:prstGeom>
        </p:spPr>
      </p:pic>
      <p:sp>
        <p:nvSpPr>
          <p:cNvPr id="39" name="Freccia a destra 38">
            <a:extLst>
              <a:ext uri="{FF2B5EF4-FFF2-40B4-BE49-F238E27FC236}">
                <a16:creationId xmlns:a16="http://schemas.microsoft.com/office/drawing/2014/main" id="{5C633B40-A37C-4B96-BCA7-A7269198863E}"/>
              </a:ext>
            </a:extLst>
          </p:cNvPr>
          <p:cNvSpPr/>
          <p:nvPr/>
        </p:nvSpPr>
        <p:spPr bwMode="auto">
          <a:xfrm>
            <a:off x="7621510" y="2667000"/>
            <a:ext cx="303290" cy="128000"/>
          </a:xfrm>
          <a:prstGeom prst="rightArrow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0" name="Freccia a destra 39">
            <a:extLst>
              <a:ext uri="{FF2B5EF4-FFF2-40B4-BE49-F238E27FC236}">
                <a16:creationId xmlns:a16="http://schemas.microsoft.com/office/drawing/2014/main" id="{0213092D-2699-4897-97BD-29A87BF45D1E}"/>
              </a:ext>
            </a:extLst>
          </p:cNvPr>
          <p:cNvSpPr/>
          <p:nvPr/>
        </p:nvSpPr>
        <p:spPr bwMode="auto">
          <a:xfrm>
            <a:off x="6583327" y="2452781"/>
            <a:ext cx="259499" cy="170509"/>
          </a:xfrm>
          <a:prstGeom prst="rightArrow">
            <a:avLst/>
          </a:prstGeom>
          <a:noFill/>
          <a:ln w="9525" cap="flat" cmpd="sng" algn="ctr">
            <a:solidFill>
              <a:srgbClr val="83002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060EC9D5-1096-4D4F-BC17-E890FDED22C0}"/>
              </a:ext>
            </a:extLst>
          </p:cNvPr>
          <p:cNvSpPr txBox="1"/>
          <p:nvPr/>
        </p:nvSpPr>
        <p:spPr>
          <a:xfrm>
            <a:off x="574697" y="2810695"/>
            <a:ext cx="65992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</a:rPr>
              <a:t> Mixing coefficients are</a:t>
            </a:r>
            <a:r>
              <a:rPr lang="en-US" sz="1400" i="1" dirty="0">
                <a:solidFill>
                  <a:srgbClr val="000000"/>
                </a:solidFill>
              </a:rPr>
              <a:t> initialized </a:t>
            </a:r>
            <a:r>
              <a:rPr lang="en-US" sz="1400" dirty="0">
                <a:solidFill>
                  <a:srgbClr val="000000"/>
                </a:solidFill>
              </a:rPr>
              <a:t>either: 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400" dirty="0">
              <a:solidFill>
                <a:srgbClr val="000000"/>
              </a:solidFill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000000"/>
                </a:solidFill>
              </a:rPr>
              <a:t>Randomly</a:t>
            </a:r>
            <a:r>
              <a:rPr lang="en-US" sz="1400" dirty="0">
                <a:solidFill>
                  <a:srgbClr val="000000"/>
                </a:solidFill>
              </a:rPr>
              <a:t> from a normal distribution 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With </a:t>
            </a:r>
            <a:r>
              <a:rPr lang="en-US" sz="1400" i="1" dirty="0">
                <a:solidFill>
                  <a:srgbClr val="000000"/>
                </a:solidFill>
              </a:rPr>
              <a:t>ridge-regression</a:t>
            </a:r>
            <a:r>
              <a:rPr lang="en-US" sz="1400" dirty="0">
                <a:solidFill>
                  <a:srgbClr val="000000"/>
                </a:solidFill>
              </a:rPr>
              <a:t> if we want to </a:t>
            </a:r>
            <a:r>
              <a:rPr lang="en-US" sz="1400" i="1" dirty="0">
                <a:solidFill>
                  <a:srgbClr val="000000"/>
                </a:solidFill>
              </a:rPr>
              <a:t>approximate</a:t>
            </a:r>
            <a:r>
              <a:rPr lang="en-US" sz="1400" dirty="0">
                <a:solidFill>
                  <a:srgbClr val="000000"/>
                </a:solidFill>
              </a:rPr>
              <a:t> any fixed activation function                      </a:t>
            </a:r>
          </a:p>
        </p:txBody>
      </p:sp>
      <p:pic>
        <p:nvPicPr>
          <p:cNvPr id="51" name="Immagine 50">
            <a:extLst>
              <a:ext uri="{FF2B5EF4-FFF2-40B4-BE49-F238E27FC236}">
                <a16:creationId xmlns:a16="http://schemas.microsoft.com/office/drawing/2014/main" id="{7D2E56A7-477B-4AF0-B4AA-CF9D2E617616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318" y="3722485"/>
            <a:ext cx="750340" cy="155805"/>
          </a:xfrm>
          <a:prstGeom prst="rect">
            <a:avLst/>
          </a:prstGeom>
        </p:spPr>
      </p:pic>
      <p:pic>
        <p:nvPicPr>
          <p:cNvPr id="54" name="Immagine 53">
            <a:extLst>
              <a:ext uri="{FF2B5EF4-FFF2-40B4-BE49-F238E27FC236}">
                <a16:creationId xmlns:a16="http://schemas.microsoft.com/office/drawing/2014/main" id="{E897E919-9A94-4688-84CB-A1BE93FC822B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829" y="4124753"/>
            <a:ext cx="2257295" cy="225984"/>
          </a:xfrm>
          <a:prstGeom prst="rect">
            <a:avLst/>
          </a:prstGeom>
        </p:spPr>
      </p:pic>
      <p:pic>
        <p:nvPicPr>
          <p:cNvPr id="56" name="Immagine 55">
            <a:extLst>
              <a:ext uri="{FF2B5EF4-FFF2-40B4-BE49-F238E27FC236}">
                <a16:creationId xmlns:a16="http://schemas.microsoft.com/office/drawing/2014/main" id="{FD792957-2CB9-4E83-B089-95823054FC38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488" y="4138338"/>
            <a:ext cx="1189143" cy="204967"/>
          </a:xfrm>
          <a:prstGeom prst="rect">
            <a:avLst/>
          </a:prstGeom>
        </p:spPr>
      </p:pic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124FB77F-9C5E-466E-B1DB-D8970247CC89}"/>
              </a:ext>
            </a:extLst>
          </p:cNvPr>
          <p:cNvSpPr txBox="1"/>
          <p:nvPr/>
        </p:nvSpPr>
        <p:spPr>
          <a:xfrm>
            <a:off x="6744090" y="4063001"/>
            <a:ext cx="954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+mn-lt"/>
              </a:rPr>
              <a:t>with</a:t>
            </a:r>
            <a:r>
              <a:rPr lang="en-US" sz="1200" dirty="0">
                <a:solidFill>
                  <a:srgbClr val="000000"/>
                </a:solidFill>
                <a:latin typeface="+mn-lt"/>
              </a:rPr>
              <a:t>: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5932178A-6DFD-418E-9B05-615D5807F9BA}"/>
              </a:ext>
            </a:extLst>
          </p:cNvPr>
          <p:cNvSpPr txBox="1"/>
          <p:nvPr/>
        </p:nvSpPr>
        <p:spPr>
          <a:xfrm>
            <a:off x="627815" y="4478606"/>
            <a:ext cx="73170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 Such constructed KAFs satisfy: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4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000000"/>
                </a:solidFill>
                <a:latin typeface="+mn-lt"/>
              </a:rPr>
              <a:t>Universal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approximability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000000"/>
                </a:solidFill>
                <a:latin typeface="+mn-lt"/>
              </a:rPr>
              <a:t>Smoothness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over the entire domain 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Only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linear number of weights 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introduced in the model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Mixing coefficients admit common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regularization techniques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60" name="Immagine 59">
            <a:extLst>
              <a:ext uri="{FF2B5EF4-FFF2-40B4-BE49-F238E27FC236}">
                <a16:creationId xmlns:a16="http://schemas.microsoft.com/office/drawing/2014/main" id="{656C95AB-4D5E-48E0-B2EA-6F4CDD5D4A6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3" y="4382679"/>
            <a:ext cx="2514597" cy="1695427"/>
          </a:xfrm>
          <a:prstGeom prst="rect">
            <a:avLst/>
          </a:prstGeom>
        </p:spPr>
      </p:pic>
      <p:pic>
        <p:nvPicPr>
          <p:cNvPr id="62" name="Immagine 61">
            <a:extLst>
              <a:ext uri="{FF2B5EF4-FFF2-40B4-BE49-F238E27FC236}">
                <a16:creationId xmlns:a16="http://schemas.microsoft.com/office/drawing/2014/main" id="{AB6F8481-CB78-4DE8-8ABF-73256FB8E5B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501" y="4408160"/>
            <a:ext cx="2950099" cy="169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2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0" grpId="0" animBg="1"/>
      <p:bldP spid="41" grpId="0"/>
      <p:bldP spid="57" grpId="0"/>
      <p:bldP spid="5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350817-0820-4C6D-9100-D97FD2001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Smooth Activation Functions and AT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F7239D9-D6FA-4D8B-9C77-2D40EE8C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D5824-9242-43FA-B7F4-FBDD346E3143}" type="datetime1">
              <a:rPr lang="it-IT" altLang="en-US" smtClean="0"/>
              <a:pPr/>
              <a:t>12/10/2020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016321E-D83A-4BC3-8EA7-286F67B99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Robustness</a:t>
            </a:r>
            <a:r>
              <a:rPr lang="it-IT" altLang="en-US" dirty="0"/>
              <a:t> Of Deep </a:t>
            </a:r>
            <a:r>
              <a:rPr lang="it-IT" altLang="en-US" dirty="0" err="1"/>
              <a:t>Neural</a:t>
            </a:r>
            <a:r>
              <a:rPr lang="it-IT" altLang="en-US" dirty="0"/>
              <a:t> Networks Using </a:t>
            </a:r>
            <a:r>
              <a:rPr lang="it-IT" altLang="en-US" dirty="0" err="1"/>
              <a:t>Trainable</a:t>
            </a:r>
            <a:r>
              <a:rPr lang="it-IT" altLang="en-US" dirty="0"/>
              <a:t> </a:t>
            </a:r>
            <a:r>
              <a:rPr lang="it-IT" altLang="en-US" dirty="0" err="1"/>
              <a:t>Activation</a:t>
            </a:r>
            <a:r>
              <a:rPr lang="it-IT" altLang="en-US" dirty="0"/>
              <a:t> </a:t>
            </a:r>
            <a:r>
              <a:rPr lang="it-IT" altLang="en-US" dirty="0" err="1"/>
              <a:t>Functions</a:t>
            </a:r>
            <a:endParaRPr lang="it-IT" alt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D3563F-C825-4145-905D-9B302D4A1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 dirty="0"/>
              <a:t>Pagina </a:t>
            </a:r>
            <a:fld id="{B41E161E-6085-457D-9055-3A1853716055}" type="slidenum">
              <a:rPr lang="it-IT" altLang="en-US" smtClean="0"/>
              <a:pPr/>
              <a:t>8</a:t>
            </a:fld>
            <a:endParaRPr lang="it-IT" altLang="en-US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7F5FF96-EFE1-4EB2-B567-87F6934FE572}"/>
              </a:ext>
            </a:extLst>
          </p:cNvPr>
          <p:cNvSpPr txBox="1"/>
          <p:nvPr/>
        </p:nvSpPr>
        <p:spPr>
          <a:xfrm>
            <a:off x="2481311" y="742626"/>
            <a:ext cx="7229383" cy="3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0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Can activation functions play a role in making neural networks more robust</a:t>
            </a:r>
            <a:r>
              <a:rPr lang="en-US" sz="1550" dirty="0">
                <a:solidFill>
                  <a:srgbClr val="000000"/>
                </a:solidFill>
                <a:latin typeface="Bahnschrift Light" panose="020B0502040204020203" pitchFamily="34" charset="0"/>
              </a:rPr>
              <a:t>?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D5ED8D8-2075-4303-A5D7-114438627842}"/>
              </a:ext>
            </a:extLst>
          </p:cNvPr>
          <p:cNvSpPr txBox="1"/>
          <p:nvPr/>
        </p:nvSpPr>
        <p:spPr>
          <a:xfrm>
            <a:off x="609600" y="1306386"/>
            <a:ext cx="1127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</a:rPr>
              <a:t>Remark: to perform adversarial training we compute </a:t>
            </a:r>
            <a:r>
              <a:rPr lang="en-US" sz="1400" i="1" dirty="0">
                <a:solidFill>
                  <a:srgbClr val="000000"/>
                </a:solidFill>
              </a:rPr>
              <a:t>twice</a:t>
            </a:r>
            <a:r>
              <a:rPr lang="en-US" sz="1400" dirty="0">
                <a:solidFill>
                  <a:srgbClr val="000000"/>
                </a:solidFill>
              </a:rPr>
              <a:t> the number of </a:t>
            </a:r>
            <a:r>
              <a:rPr lang="en-US" sz="1400" i="1" dirty="0">
                <a:solidFill>
                  <a:srgbClr val="000000"/>
                </a:solidFill>
              </a:rPr>
              <a:t>gradient computations </a:t>
            </a:r>
            <a:r>
              <a:rPr lang="en-US" sz="1400" dirty="0">
                <a:solidFill>
                  <a:srgbClr val="000000"/>
                </a:solidFill>
              </a:rPr>
              <a:t>used for standard training, that is, both for the </a:t>
            </a:r>
            <a:r>
              <a:rPr lang="en-US" sz="1400" i="1" dirty="0">
                <a:solidFill>
                  <a:srgbClr val="000000"/>
                </a:solidFill>
              </a:rPr>
              <a:t>inner maximization </a:t>
            </a:r>
            <a:r>
              <a:rPr lang="en-US" sz="1400" dirty="0">
                <a:solidFill>
                  <a:srgbClr val="000000"/>
                </a:solidFill>
              </a:rPr>
              <a:t>and the </a:t>
            </a:r>
            <a:r>
              <a:rPr lang="en-US" sz="1400" i="1" dirty="0">
                <a:solidFill>
                  <a:srgbClr val="000000"/>
                </a:solidFill>
              </a:rPr>
              <a:t>outer minimization</a:t>
            </a:r>
            <a:r>
              <a:rPr lang="en-US" sz="1400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95C7B9E-5A02-412D-80C6-B2DE27CF96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30295"/>
            <a:ext cx="2896584" cy="61474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EA115B4-2C93-4DD9-8731-C67B414CB21D}"/>
              </a:ext>
            </a:extLst>
          </p:cNvPr>
          <p:cNvSpPr txBox="1"/>
          <p:nvPr/>
        </p:nvSpPr>
        <p:spPr>
          <a:xfrm>
            <a:off x="609600" y="2445637"/>
            <a:ext cx="1158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In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[Chiang </a:t>
            </a:r>
            <a:r>
              <a:rPr lang="en-US" sz="1400" i="1" dirty="0" err="1">
                <a:solidFill>
                  <a:srgbClr val="000000"/>
                </a:solidFill>
                <a:latin typeface="+mn-lt"/>
              </a:rPr>
              <a:t>Xie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, M. Tan, B. Gong et al, 2020] 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authors conjectured that the widely-used </a:t>
            </a:r>
            <a:r>
              <a:rPr lang="en-US" sz="1400" dirty="0" err="1">
                <a:solidFill>
                  <a:srgbClr val="000000"/>
                </a:solidFill>
                <a:latin typeface="+mn-lt"/>
              </a:rPr>
              <a:t>ReLUs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activation functions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weaken AT 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due to their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non-smooth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nature</a:t>
            </a:r>
            <a:endParaRPr lang="en-US" sz="1400" i="1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EF9F57FE-3F8D-470A-8C62-75D36ADDEF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26640"/>
            <a:ext cx="3067940" cy="2036388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5F04B9E-7EB5-43F0-AD81-E8E18F11CB5B}"/>
              </a:ext>
            </a:extLst>
          </p:cNvPr>
          <p:cNvSpPr txBox="1"/>
          <p:nvPr/>
        </p:nvSpPr>
        <p:spPr>
          <a:xfrm>
            <a:off x="609600" y="2955599"/>
            <a:ext cx="892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Empirical results: by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enforcing smoothness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, replacing </a:t>
            </a:r>
            <a:r>
              <a:rPr lang="en-US" sz="1400" dirty="0" err="1">
                <a:solidFill>
                  <a:srgbClr val="000000"/>
                </a:solidFill>
                <a:latin typeface="+mn-lt"/>
              </a:rPr>
              <a:t>ReLUs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with smooth counterparts, it is possible to train the network against stronger adversarial examples, which eventually leads to a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significant improvement 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in the robustness 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B02B637C-43B8-4979-82C8-CD88D4ABCB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826640"/>
            <a:ext cx="5812400" cy="214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7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tangolo 39">
            <a:extLst>
              <a:ext uri="{FF2B5EF4-FFF2-40B4-BE49-F238E27FC236}">
                <a16:creationId xmlns:a16="http://schemas.microsoft.com/office/drawing/2014/main" id="{D4D67E8C-AEE1-4084-B612-23440B346048}"/>
              </a:ext>
            </a:extLst>
          </p:cNvPr>
          <p:cNvSpPr/>
          <p:nvPr/>
        </p:nvSpPr>
        <p:spPr bwMode="auto">
          <a:xfrm>
            <a:off x="4089632" y="2007607"/>
            <a:ext cx="3225568" cy="2783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84F7CC51-BDCA-402E-BE1E-C99F3EA72AF9}"/>
              </a:ext>
            </a:extLst>
          </p:cNvPr>
          <p:cNvSpPr/>
          <p:nvPr/>
        </p:nvSpPr>
        <p:spPr bwMode="auto">
          <a:xfrm>
            <a:off x="4089635" y="2464808"/>
            <a:ext cx="2311167" cy="2783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C8675F25-4A1B-48ED-8FE0-2642873E0545}"/>
              </a:ext>
            </a:extLst>
          </p:cNvPr>
          <p:cNvSpPr/>
          <p:nvPr/>
        </p:nvSpPr>
        <p:spPr bwMode="auto">
          <a:xfrm>
            <a:off x="1600200" y="964870"/>
            <a:ext cx="8991600" cy="2540333"/>
          </a:xfrm>
          <a:prstGeom prst="roundRect">
            <a:avLst>
              <a:gd name="adj" fmla="val 3"/>
            </a:avLst>
          </a:prstGeom>
          <a:solidFill>
            <a:schemeClr val="accent5">
              <a:alpha val="28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1F73B77E-C7AF-4332-9219-D4966EE60B1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485" y="1102388"/>
            <a:ext cx="5867400" cy="22988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16608F2-6588-4891-ABB2-B006427C1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06" y="-1779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Hypothesis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EE96D14-9EE7-48BD-9B83-82E24F1B6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D5824-9242-43FA-B7F4-FBDD346E3143}" type="datetime1">
              <a:rPr lang="it-IT" altLang="en-US" smtClean="0"/>
              <a:pPr/>
              <a:t>12/10/2020</a:t>
            </a:fld>
            <a:endParaRPr lang="it-IT" alt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18A44DD-6442-4F5B-B878-431165762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Robustness</a:t>
            </a:r>
            <a:r>
              <a:rPr lang="it-IT" altLang="en-US" dirty="0"/>
              <a:t> Of Deep </a:t>
            </a:r>
            <a:r>
              <a:rPr lang="it-IT" altLang="en-US" dirty="0" err="1"/>
              <a:t>Neural</a:t>
            </a:r>
            <a:r>
              <a:rPr lang="it-IT" altLang="en-US" dirty="0"/>
              <a:t> Networks Using </a:t>
            </a:r>
            <a:r>
              <a:rPr lang="it-IT" altLang="en-US" dirty="0" err="1"/>
              <a:t>Trainable</a:t>
            </a:r>
            <a:r>
              <a:rPr lang="it-IT" altLang="en-US" dirty="0"/>
              <a:t> </a:t>
            </a:r>
            <a:r>
              <a:rPr lang="it-IT" altLang="en-US" dirty="0" err="1"/>
              <a:t>Activation</a:t>
            </a:r>
            <a:r>
              <a:rPr lang="it-IT" altLang="en-US" dirty="0"/>
              <a:t> </a:t>
            </a:r>
            <a:r>
              <a:rPr lang="it-IT" altLang="en-US" dirty="0" err="1"/>
              <a:t>Functions</a:t>
            </a:r>
            <a:endParaRPr lang="it-IT" alt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3C5371D-A1BF-4348-9E80-BE93094D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B41E161E-6085-457D-9055-3A1853716055}" type="slidenum">
              <a:rPr lang="it-IT" altLang="en-US" smtClean="0"/>
              <a:pPr/>
              <a:t>9</a:t>
            </a:fld>
            <a:endParaRPr lang="it-IT" alt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6EB2FE5-F6B5-40BD-882B-49FF083FC2A5}"/>
              </a:ext>
            </a:extLst>
          </p:cNvPr>
          <p:cNvSpPr txBox="1"/>
          <p:nvPr/>
        </p:nvSpPr>
        <p:spPr>
          <a:xfrm>
            <a:off x="1611385" y="3807693"/>
            <a:ext cx="89916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500" b="1" dirty="0">
                <a:solidFill>
                  <a:srgbClr val="000000"/>
                </a:solidFill>
                <a:latin typeface="+mn-lt"/>
              </a:rPr>
              <a:t> KAFs might be able to enhance even more the robustness and the accuracy of </a:t>
            </a:r>
            <a:r>
              <a:rPr lang="en-US" sz="1500" b="1" dirty="0" err="1">
                <a:solidFill>
                  <a:srgbClr val="000000"/>
                </a:solidFill>
                <a:latin typeface="+mn-lt"/>
              </a:rPr>
              <a:t>adversarially</a:t>
            </a:r>
            <a:r>
              <a:rPr lang="en-US" sz="1500" b="1" dirty="0">
                <a:solidFill>
                  <a:srgbClr val="000000"/>
                </a:solidFill>
                <a:latin typeface="+mn-lt"/>
              </a:rPr>
              <a:t>-trained models.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200" dirty="0">
              <a:solidFill>
                <a:srgbClr val="000000"/>
              </a:solidFill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By leveraging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 flexibility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, KAFs proved to outperform fixed activation functions in a variety of (adv. free) tasks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400" i="1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Using the Gaussian kernel we can enforce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smoothness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3966C5A6-649B-40F6-8653-BAEFF03151F7}"/>
              </a:ext>
            </a:extLst>
          </p:cNvPr>
          <p:cNvSpPr/>
          <p:nvPr/>
        </p:nvSpPr>
        <p:spPr bwMode="auto">
          <a:xfrm>
            <a:off x="1600200" y="1600203"/>
            <a:ext cx="4800600" cy="2768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4C32EAEB-4846-4DF6-80FB-92359F535053}"/>
              </a:ext>
            </a:extLst>
          </p:cNvPr>
          <p:cNvSpPr txBox="1"/>
          <p:nvPr/>
        </p:nvSpPr>
        <p:spPr>
          <a:xfrm>
            <a:off x="2088756" y="5119298"/>
            <a:ext cx="754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Formally this translates to: potential to improve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both outer and inner optimization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, respectively</a:t>
            </a:r>
          </a:p>
          <a:p>
            <a:endParaRPr lang="en-US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FF401E0F-72DA-4F6A-A274-84D89971F494}"/>
              </a:ext>
            </a:extLst>
          </p:cNvPr>
          <p:cNvSpPr/>
          <p:nvPr/>
        </p:nvSpPr>
        <p:spPr bwMode="auto">
          <a:xfrm>
            <a:off x="4191000" y="2514600"/>
            <a:ext cx="2209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C2376CD6-3213-45EE-BE1E-B63DD8817AF4}"/>
              </a:ext>
            </a:extLst>
          </p:cNvPr>
          <p:cNvCxnSpPr>
            <a:cxnSpLocks/>
          </p:cNvCxnSpPr>
          <p:nvPr/>
        </p:nvCxnSpPr>
        <p:spPr bwMode="auto">
          <a:xfrm flipH="1">
            <a:off x="5860656" y="1710469"/>
            <a:ext cx="190500" cy="255007"/>
          </a:xfrm>
          <a:prstGeom prst="straightConnector1">
            <a:avLst/>
          </a:prstGeom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BEAAD182-397E-4B8E-9B22-A54A81D0019D}"/>
              </a:ext>
            </a:extLst>
          </p:cNvPr>
          <p:cNvSpPr txBox="1"/>
          <p:nvPr/>
        </p:nvSpPr>
        <p:spPr>
          <a:xfrm>
            <a:off x="5645091" y="1446314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Arial Narrow" panose="020B0606020202030204" pitchFamily="34" charset="0"/>
              </a:rPr>
              <a:t>Smoothness</a:t>
            </a:r>
          </a:p>
        </p:txBody>
      </p: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464D0BF0-DAA0-42DE-A97D-BC2899C2048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819247" y="2774797"/>
            <a:ext cx="228600" cy="293070"/>
          </a:xfrm>
          <a:prstGeom prst="straightConnector1">
            <a:avLst/>
          </a:prstGeom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8955264E-3032-4AAC-86CD-052D050EAE5C}"/>
              </a:ext>
            </a:extLst>
          </p:cNvPr>
          <p:cNvSpPr txBox="1"/>
          <p:nvPr/>
        </p:nvSpPr>
        <p:spPr>
          <a:xfrm>
            <a:off x="4693538" y="3045696"/>
            <a:ext cx="1486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Arial Narrow" panose="020B0606020202030204" pitchFamily="34" charset="0"/>
              </a:rPr>
              <a:t>Flexibility of KAFs</a:t>
            </a:r>
          </a:p>
        </p:txBody>
      </p:sp>
    </p:spTree>
    <p:extLst>
      <p:ext uri="{BB962C8B-B14F-4D97-AF65-F5344CB8AC3E}">
        <p14:creationId xmlns:p14="http://schemas.microsoft.com/office/powerpoint/2010/main" val="166701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9" grpId="0" animBg="1"/>
      <p:bldP spid="36" grpId="0" animBg="1"/>
      <p:bldP spid="7" grpId="0"/>
      <p:bldP spid="37" grpId="0"/>
      <p:bldP spid="45" grpId="0"/>
      <p:bldP spid="6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1.4773"/>
  <p:tag name="ORIGINALWIDTH" val="1024.372"/>
  <p:tag name="LATEXADDIN" val="\documentclass{article}&#10;\usepackage{amsmath}&#10;\pagestyle{empty}&#10;\begin{document}&#10;&#10;$\displaystyle \max_{\delta \in \Delta} \ell\left(f_{\theta}(x+\delta), y\right)$&#10;&#10;&#10;\end{document}"/>
  <p:tag name="IGUANATEXSIZE" val="16"/>
  <p:tag name="IGUANATEXCURSOR" val="119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1.4773"/>
  <p:tag name="ORIGINALWIDTH" val="1073.116"/>
  <p:tag name="LATEXADDIN" val="\documentclass{article}&#10;\usepackage{amsmath}&#10;\pagestyle{empty}&#10;\begin{document}&#10;&#10;$\frac{\partial \operatorname{KAF}(x)}{\partial \alpha_{i}}=\kappa\left(x, d_{i}\right),$&#10;&#10;&#10;\end{document}"/>
  <p:tag name="IGUANATEXSIZE" val="14"/>
  <p:tag name="IGUANATEXCURSOR" val="115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.2287"/>
  <p:tag name="ORIGINALWIDTH" val="1432.321"/>
  <p:tag name="LATEXADDIN" val="\documentclass{article}&#10;\usepackage{amsmath}&#10;\pagestyle{empty}&#10;\begin{document}&#10;&#10;$\frac{\partial \operatorname{KAF}(x)}{\partial x}=\sum_{i=1}^{D} \alpha_{i} \frac{\partial \kappa\left(x, d_{i}\right)}{\partial x}$&#10;&#10;&#10;\end{document}"/>
  <p:tag name="IGUANATEXSIZE" val="14"/>
  <p:tag name="IGUANATEXCURSOR" val="115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95.98803"/>
  <p:tag name="LATEXADDIN" val="\documentclass{article}&#10;\usepackage{amsmath}&#10;\pagestyle{empty}&#10;\begin{document}&#10;&#10;$D$&#10;&#10;&#10;\end{document}"/>
  <p:tag name="IGUANATEXSIZE" val="14"/>
  <p:tag name="IGUANATEXCURSOR" val="83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92.98835"/>
  <p:tag name="LATEXADDIN" val="\documentclass{article}&#10;\usepackage{amsmath}&#10;\pagestyle{empty}&#10;\begin{document}&#10;&#10;$\Delta$&#10;&#10;&#10;\end{document}"/>
  <p:tag name="IGUANATEXSIZE" val="14"/>
  <p:tag name="IGUANATEXCURSOR" val="8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92.98835"/>
  <p:tag name="LATEXADDIN" val="\documentclass{article}&#10;\usepackage{amsmath}&#10;\pagestyle{empty}&#10;\begin{document}&#10;&#10;$\Delta$&#10;&#10;&#10;\end{document}"/>
  <p:tag name="IGUANATEXSIZE" val="14"/>
  <p:tag name="IGUANATEXCURSOR" val="8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01.2373"/>
  <p:tag name="LATEXADDIN" val="\documentclass{article}&#10;\usepackage{amsmath}&#10;\pagestyle{empty}&#10;\begin{document}&#10;&#10;$d_1$&#10;&#10;&#10;\end{document}"/>
  <p:tag name="IGUANATEXSIZE" val="12"/>
  <p:tag name="IGUANATEXCURSOR" val="85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04.237"/>
  <p:tag name="LATEXADDIN" val="\documentclass{article}&#10;\usepackage{amsmath}&#10;\pagestyle{empty}&#10;\begin{document}&#10;&#10;$d_2$&#10;&#10;&#10;\end{document}"/>
  <p:tag name="IGUANATEXSIZE" val="12"/>
  <p:tag name="IGUANATEXCURSOR" val="85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04.9868"/>
  <p:tag name="LATEXADDIN" val="\documentclass{article}&#10;\usepackage{amsmath}&#10;\pagestyle{empty}&#10;\begin{document}&#10;&#10;$d_3$&#10;&#10;&#10;\end{document}"/>
  <p:tag name="IGUANATEXSIZE" val="12"/>
  <p:tag name="IGUANATEXCURSOR" val="85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06.4867"/>
  <p:tag name="LATEXADDIN" val="\documentclass{article}&#10;\usepackage{amsmath}&#10;\pagestyle{empty}&#10;\begin{document}&#10;&#10;$d_4$&#10;&#10;&#10;\end{document}"/>
  <p:tag name="IGUANATEXSIZE" val="12"/>
  <p:tag name="IGUANATEXCURSOR" val="85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04.237"/>
  <p:tag name="LATEXADDIN" val="\documentclass{article}&#10;\usepackage{amsmath}&#10;\pagestyle{empty}&#10;\begin{document}&#10;&#10;$d_5$&#10;&#10;&#10;\end{document}"/>
  <p:tag name="IGUANATEXSIZE" val="12"/>
  <p:tag name="IGUANATEXCURSOR" val="85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366"/>
  <p:tag name="ORIGINALWIDTH" val="415.448"/>
  <p:tag name="LATEXADDIN" val="\documentclass{article}&#10;\usepackage{amsmath}&#10;\pagestyle{empty}&#10;\begin{document}&#10;&#10;$\text{primate}$&#10;&#10;&#10;\end{document}"/>
  <p:tag name="IGUANATEXSIZE" val="11"/>
  <p:tag name="IGUANATEXCURSOR" val="87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1513.311"/>
  <p:tag name="LATEXADDIN" val="\documentclass{article}&#10;\usepackage{amsmath}&#10;\pagestyle{empty}&#10;\begin{document}&#10;&#10;$k(x, d_i)= \exp\{-\gamma (x-d_i)^2\}$&#10;&#10;&#10;\end{document}"/>
  <p:tag name="IGUANATEXSIZE" val="13"/>
  <p:tag name="IGUANATEXCURSOR" val="109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1.4811"/>
  <p:tag name="ORIGINALWIDTH" val="466.4417"/>
  <p:tag name="LATEXADDIN" val="\documentclass{article}&#10;\usepackage{amsmath}&#10;\pagestyle{empty}&#10;\begin{document}&#10;&#10;$\gamma:=\frac{1}{6\Delta^2}$&#10;&#10;&#10;\end{document}"/>
  <p:tag name="IGUANATEXSIZE" val="13"/>
  <p:tag name="IGUANATEXCURSOR" val="99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532.4335"/>
  <p:tag name="LATEXADDIN" val="\documentclass{article}&#10;\usepackage{amsmath}&#10;\usepackage{amssymb}&#10;\pagestyle{empty}&#10;\begin{document}&#10;&#10;$\sigma \colon \mathbb{R} \to \mathbb{R}$&#10;&#10;&#10;\end{document}"/>
  <p:tag name="IGUANATEXSIZE" val="14"/>
  <p:tag name="IGUANATEXCURSOR" val="64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1709.036"/>
  <p:tag name="LATEXADDIN" val="\documentclass{article}&#10;\usepackage{amsmath}&#10;\pagestyle{empty}&#10;\begin{document}&#10;&#10;$\sigma(\mathbf{d})=\mathbf{t} \implies \mathbf{\alpha} = ( \mathbf{K} - \varepsilon \mathbf{I})^{-1}\mathbf{t}$&#10;&#10;&#10;\end{document}"/>
  <p:tag name="IGUANATEXSIZE" val="13"/>
  <p:tag name="IGUANATEXCURSOR" val="135"/>
  <p:tag name="TRANSPARENCY" val="Vero"/>
  <p:tag name="FILENAME" val=""/>
  <p:tag name="LATEXENGINEID" val="0"/>
  <p:tag name="TEMPFOLDER" val="c:\temp\"/>
  <p:tag name="LATEXFORMHEIGHT" val="312"/>
  <p:tag name="LATEXFORMWIDTH" val="723.75"/>
  <p:tag name="LATEXFORMWRAP" val="Vero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839.895"/>
  <p:tag name="LATEXADDIN" val="\documentclass{article}&#10;\usepackage{amsmath}&#10;\pagestyle{empty}&#10;\begin{document}&#10;&#10;$K_{i, j}=\kappa\left(d_{i}, d_{j}\right)$&#10;&#10;&#10;\end{document}"/>
  <p:tag name="IGUANATEXSIZE" val="13"/>
  <p:tag name="IGUANATEXCURSOR" val="122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2.9583"/>
  <p:tag name="ORIGINALWIDTH" val="1748.781"/>
  <p:tag name="LATEXADDIN" val="\documentclass{article}&#10;\usepackage{amsmath}&#10;\pagestyle{empty}&#10;\begin{document}&#10;&#10;$\displaystyle \min _{\theta} \frac{1}{|S|} \sum_{x, y \in S} \max _{\delta \in \Delta} \ell\left(f_{\theta}(x+\delta), y\right)$&#10;&#10;&#10;\end{document}"/>
  <p:tag name="IGUANATEXSIZE" val="13"/>
  <p:tag name="IGUANATEXCURSOR" val="96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2.317"/>
  <p:tag name="ORIGINALWIDTH" val="4269.216"/>
  <p:tag name="LATEXADDIN" val="\documentclass{article}&#10;\usepackage{amsmath}&#10;\usepackage{algpseudocode}&#10;\pagestyle{empty}&#10;\begin{document}&#10;\begin{algorithmic}[1]&#10;   \Procedure{FBF\_AT}{$epochs=T$,$dataset\_size=M$,$\epsilon$}&#10;     \For{$t\gets 1, T$} \Comment{For each epoch}&#10;       \For{$i\gets 1, M$} \Comment{For each minibatch}&#10;         \State $\delta \gets \mathcal{U}(-\epsilon, \epsilon) $ \Comment{Random init}&#10;         \State $\delta \gets \delta + 1.25\epsilon \cdot sign(\nabla_{\delta} \operatorname{LS}\left(f_{\theta}(x+\delta), y\right))$ \Comment{FGSM}&#10;         \State $\delta \gets \mathcal{P}(\delta) $&#10;         \State $\theta=\theta-\nabla_{\theta} \ell\left(f_{\theta}\left(x_{i}+\delta\right), y_{i}\right)$ \Comment{Update model weights}&#10;       \EndFor&#10;     \EndFor&#10;   \EndProcedure&#10;\end{algorithmic}&#10;\end{document}"/>
  <p:tag name="IGUANATEXSIZE" val="16"/>
  <p:tag name="IGUANATEXCURSOR" val="129"/>
  <p:tag name="TRANSPARENCY" val="Vero"/>
  <p:tag name="FILENAME" val=""/>
  <p:tag name="LATEXENGINEID" val="0"/>
  <p:tag name="TEMPFOLDER" val="c:\temp\"/>
  <p:tag name="LATEXFORMHEIGHT" val="495"/>
  <p:tag name="LATEXFORMWIDTH" val="1179"/>
  <p:tag name="LATEXFORMWRAP" val="Vero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73.2283"/>
  <p:tag name="LATEXADDIN" val="\documentclass{article}&#10;\usepackage{amsmath}&#10;\pagestyle{empty}&#10;\begin{document}&#10;&#10;$L_{\infty}$&#10;&#10;&#10;\end{document}"/>
  <p:tag name="IGUANATEXSIZE" val="13"/>
  <p:tag name="IGUANATEXCURSOR" val="92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16.6854"/>
  <p:tag name="LATEXADDIN" val="\documentclass{article}&#10;\usepackage{amsmath}&#10;\pagestyle{empty}&#10;\begin{document}&#10;&#10;$\epsilon = 8/255$&#10;&#10;&#10;\end{document}"/>
  <p:tag name="IGUANATEXSIZE" val="13"/>
  <p:tag name="IGUANATEXCURSOR" val="9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206.2243"/>
  <p:tag name="LATEXADDIN" val="\documentclass{article}&#10;\usepackage{amsmath}&#10;\pagestyle{empty}&#10;\begin{document}&#10;&#10;$BN$&#10;&#10;&#10;\end{document}"/>
  <p:tag name="IGUANATEXSIZE" val="11"/>
  <p:tag name="IGUANATEXCURSOR" val="84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628.4214"/>
  <p:tag name="LATEXADDIN" val="\documentclass{article}&#10;\usepackage{amsmath}&#10;\pagestyle{empty}&#10;\begin{document}&#10;&#10;$\text{std saliency}$&#10;&#10;&#10;\end{document}"/>
  <p:tag name="IGUANATEXSIZE" val="11"/>
  <p:tag name="IGUANATEXCURSOR" val="100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206.2243"/>
  <p:tag name="LATEXADDIN" val="\documentclass{article}&#10;\usepackage{amsmath}&#10;\pagestyle{empty}&#10;\begin{document}&#10;&#10;$BN$&#10;&#10;&#10;\end{document}"/>
  <p:tag name="IGUANATEXSIZE" val="11"/>
  <p:tag name="IGUANATEXCURSOR" val="84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328.459"/>
  <p:tag name="LATEXADDIN" val="\documentclass{article}&#10;\usepackage{amsmath}&#10;\pagestyle{empty}&#10;\begin{document}&#10;&#10;$Conv_1$&#10;&#10;&#10;\end{document}"/>
  <p:tag name="IGUANATEXSIZE" val="11"/>
  <p:tag name="IGUANATEXCURSOR" val="8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331.4586"/>
  <p:tag name="LATEXADDIN" val="\documentclass{article}&#10;\usepackage{amsmath}&#10;\pagestyle{empty}&#10;\begin{document}&#10;&#10;$Conv_2$&#10;&#10;&#10;\end{document}"/>
  <p:tag name="IGUANATEXSIZE" val="11"/>
  <p:tag name="IGUANATEXCURSOR" val="8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516.6854"/>
  <p:tag name="LATEXADDIN" val="\documentclass{article}&#10;\usepackage{amsmath}&#10;\pagestyle{empty}&#10;\begin{document}&#10;&#10;$MaxPool$&#10;&#10;&#10;\end{document}"/>
  <p:tag name="IGUANATEXSIZE" val="11"/>
  <p:tag name="IGUANATEXCURSOR" val="89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457.4428"/>
  <p:tag name="LATEXADDIN" val="\documentclass{article}&#10;\usepackage{amsmath}&#10;\pagestyle{empty}&#10;\begin{document}&#10;&#10;$Dropout$&#10;&#10;&#10;\end{document}"/>
  <p:tag name="IGUANATEXSIZE" val="11"/>
  <p:tag name="IGUANATEXCURSOR" val="89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77.1653"/>
  <p:tag name="LATEXADDIN" val="\documentclass{article}&#10;\usepackage{amsmath}&#10;\pagestyle{empty}&#10;\begin{document}&#10;&#10;$[(, 32, 32, 32)]$&#10;&#10;&#10;\end{document}"/>
  <p:tag name="IGUANATEXSIZE" val="11"/>
  <p:tag name="IGUANATEXCURSOR" val="9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77.1653"/>
  <p:tag name="LATEXADDIN" val="\documentclass{article}&#10;\usepackage{amsmath}&#10;\pagestyle{empty}&#10;\begin{document}&#10;&#10;$[(, 32, 32, 32)]$&#10;&#10;&#10;\end{document}"/>
  <p:tag name="IGUANATEXSIZE" val="11"/>
  <p:tag name="IGUANATEXCURSOR" val="9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77.1653"/>
  <p:tag name="LATEXADDIN" val="\documentclass{article}&#10;\usepackage{amsmath}&#10;\pagestyle{empty}&#10;\begin{document}&#10;&#10;$[(, 16, 16, 64)]$&#10;&#10;&#10;\end{document}"/>
  <p:tag name="IGUANATEXSIZE" val="11"/>
  <p:tag name="IGUANATEXCURSOR" val="96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77.1653"/>
  <p:tag name="LATEXADDIN" val="\documentclass{article}&#10;\usepackage{amsmath}&#10;\pagestyle{empty}&#10;\begin{document}&#10;&#10;$[(, 16, 16, 64)]$&#10;&#10;&#10;\end{document}"/>
  <p:tag name="IGUANATEXSIZE" val="11"/>
  <p:tag name="IGUANATEXCURSOR" val="96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14.9232"/>
  <p:tag name="LATEXADDIN" val="\documentclass{article}&#10;\usepackage{amsmath}&#10;\pagestyle{empty}&#10;\begin{document}&#10;&#10;$[(, 8, 8, 128)]$&#10;&#10;&#10;\end{document}"/>
  <p:tag name="IGUANATEXSIZE" val="11"/>
  <p:tag name="IGUANATEXCURSOR" val="95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809.1488"/>
  <p:tag name="LATEXADDIN" val="\documentclass{article}&#10;\usepackage{amsmath}&#10;\pagestyle{empty}&#10;\begin{document}&#10;&#10;$\text{robust saliency}$&#10;&#10;&#10;\end{document}"/>
  <p:tag name="IGUANATEXSIZE" val="11"/>
  <p:tag name="IGUANATEXCURSOR" val="104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14.9232"/>
  <p:tag name="LATEXADDIN" val="\documentclass{article}&#10;\usepackage{amsmath}&#10;\pagestyle{empty}&#10;\begin{document}&#10;&#10;$[(, 8, 8, 128)]$&#10;&#10;&#10;\end{document}"/>
  <p:tag name="IGUANATEXSIZE" val="11"/>
  <p:tag name="IGUANATEXCURSOR" val="95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77.1653"/>
  <p:tag name="LATEXADDIN" val="\documentclass{article}&#10;\usepackage{amsmath}&#10;\pagestyle{empty}&#10;\begin{document}&#10;&#10;$[(, 16, 16, 32)]$&#10;&#10;&#10;\end{document}"/>
  <p:tag name="IGUANATEXSIZE" val="11"/>
  <p:tag name="IGUANATEXCURSOR" val="8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52.681"/>
  <p:tag name="LATEXADDIN" val="\documentclass{article}&#10;\usepackage{amsmath}&#10;\pagestyle{empty}&#10;\begin{document}&#10;&#10;$[(, 8, 8, 64)]$&#10;&#10;&#10;\end{document}"/>
  <p:tag name="IGUANATEXSIZE" val="11"/>
  <p:tag name="IGUANATEXCURSOR" val="90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14.9232"/>
  <p:tag name="LATEXADDIN" val="\documentclass{article}&#10;\usepackage{amsmath}&#10;\pagestyle{empty}&#10;\begin{document}&#10;&#10;$[(, 4, 4, 128)]$&#10;&#10;&#10;\end{document}"/>
  <p:tag name="IGUANATEXSIZE" val="11"/>
  <p:tag name="IGUANATEXCURSOR" val="90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449.9438"/>
  <p:tag name="LATEXADDIN" val="\documentclass{article}&#10;\usepackage{amsmath}&#10;\pagestyle{empty}&#10;\begin{document}&#10;&#10;$p=0.20$&#10;&#10;&#10;\end{document}"/>
  <p:tag name="IGUANATEXSIZE" val="11"/>
  <p:tag name="IGUANATEXCURSOR" val="8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366"/>
  <p:tag name="ORIGINALWIDTH" val="448.4439"/>
  <p:tag name="LATEXADDIN" val="\documentclass{article}&#10;\usepackage{amsmath}&#10;\pagestyle{empty}&#10;\begin{document}&#10;&#10;$p=0.25$&#10;&#10;&#10;\end{document}"/>
  <p:tag name="IGUANATEXSIZE" val="11"/>
  <p:tag name="IGUANATEXCURSOR" val="8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449.9438"/>
  <p:tag name="LATEXADDIN" val="\documentclass{article}&#10;\usepackage{amsmath}&#10;\pagestyle{empty}&#10;\begin{document}&#10;&#10;$p=0.30$&#10;&#10;&#10;\end{document}"/>
  <p:tag name="IGUANATEXSIZE" val="11"/>
  <p:tag name="IGUANATEXCURSOR" val="8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096.363"/>
  <p:tag name="LATEXADDIN" val="\documentclass{article}&#10;\usepackage{amsmath}&#10;\pagestyle{empty}&#10;\begin{document}&#10;&#10;$\text{Convolutional Block}$&#10;&#10;&#10;\end{document}"/>
  <p:tag name="IGUANATEXSIZE" val="12"/>
  <p:tag name="IGUANATEXCURSOR" val="10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2.9583"/>
  <p:tag name="ORIGINALWIDTH" val="1748.781"/>
  <p:tag name="LATEXADDIN" val="\documentclass{article}&#10;\usepackage{amsmath}&#10;\pagestyle{empty}&#10;\begin{document}&#10;&#10;$\displaystyle \min _{\theta} \frac{1}{|S|} \sum_{x, y \in S} \max _{\delta \in \Delta} \ell\left(f_{\theta}(x+\delta), y\right)$&#10;&#10;&#10;\end{document}"/>
  <p:tag name="IGUANATEXSIZE" val="13"/>
  <p:tag name="IGUANATEXCURSOR" val="96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2.9547"/>
  <p:tag name="ORIGINALWIDTH" val="1333.333"/>
  <p:tag name="LATEXADDIN" val="\documentclass{article}&#10;\usepackage{amsmath}&#10;\pagestyle{empty}&#10;\begin{document}&#10;&#10;$$\mathrm{K} \mathrm{AF}(x)=\sum_{i=1}^{D} \alpha_{i} \kappa\left(x, d_{i}\right)$$&#10;&#10;&#10;\end{document}"/>
  <p:tag name="IGUANATEXSIZE" val="14"/>
  <p:tag name="IGUANATEXCURSOR" val="163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7331"/>
  <p:tag name="ORIGINALWIDTH" val="315.7105"/>
  <p:tag name="LATEXADDIN" val="\documentclass{article}&#10;\usepackage{amsmath}&#10;\pagestyle{empty}&#10;\begin{document}&#10;&#10;$\{\alpha_i\}_{1}^{D}$&#10;&#10;&#10;\end{document}"/>
  <p:tag name="IGUANATEXSIZE" val="14"/>
  <p:tag name="IGUANATEXCURSOR" val="97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782.1522"/>
  <p:tag name="LATEXADDIN" val="\documentclass{article}&#10;\usepackage{amsmath}&#10;\usepackage{amssymb}&#10;\pagestyle{empty}&#10;\begin{document}&#10;&#10;$\kappa: \mathbb{R} \times \mathbb{R} \to \mathbb{R}$&#10;&#10;&#10;\end{document}"/>
  <p:tag name="IGUANATEXSIZE" val="14"/>
  <p:tag name="IGUANATEXCURSOR" val="151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7331"/>
  <p:tag name="ORIGINALWIDTH" val="300.7124"/>
  <p:tag name="LATEXADDIN" val="\documentclass{article}&#10;\usepackage{amsmath}&#10;\pagestyle{empty}&#10;\begin{document}&#10;&#10;$\{d_i\}_{1}^D$&#10;&#10;&#10;\end{document}"/>
  <p:tag name="IGUANATEXSIZE" val="14"/>
  <p:tag name="IGUANATEXCURSOR" val="95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heme/theme1.xml><?xml version="1.0" encoding="utf-8"?>
<a:theme xmlns:a="http://schemas.openxmlformats.org/drawingml/2006/main" name="la sapienza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zato 2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3727</TotalTime>
  <Words>1785</Words>
  <Application>Microsoft Office PowerPoint</Application>
  <PresentationFormat>Widescreen</PresentationFormat>
  <Paragraphs>250</Paragraphs>
  <Slides>14</Slides>
  <Notes>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2" baseType="lpstr">
      <vt:lpstr>Arial</vt:lpstr>
      <vt:lpstr>Arial Narrow</vt:lpstr>
      <vt:lpstr>Bahnschrift Light</vt:lpstr>
      <vt:lpstr>Calibri</vt:lpstr>
      <vt:lpstr>Calibri Light</vt:lpstr>
      <vt:lpstr>Helvetica</vt:lpstr>
      <vt:lpstr>Wingdings</vt:lpstr>
      <vt:lpstr>la sapienza</vt:lpstr>
      <vt:lpstr>Robustness Of Deep Neural Networks Using  Trainable Activation Functions</vt:lpstr>
      <vt:lpstr>Intriguing Properties Of Neural Networks</vt:lpstr>
      <vt:lpstr>Agenda</vt:lpstr>
      <vt:lpstr>Motivations</vt:lpstr>
      <vt:lpstr>Defenses</vt:lpstr>
      <vt:lpstr>Kernel-Based Activation Functions</vt:lpstr>
      <vt:lpstr>KAF Design Details</vt:lpstr>
      <vt:lpstr>Smooth Activation Functions and AT</vt:lpstr>
      <vt:lpstr>Hypothesis</vt:lpstr>
      <vt:lpstr>Experiments Set-up</vt:lpstr>
      <vt:lpstr>VGG Results</vt:lpstr>
      <vt:lpstr>ResNet20 Results</vt:lpstr>
      <vt:lpstr>Conclusions and Contributions</vt:lpstr>
      <vt:lpstr>Presentazione standard di PowerPoint</vt:lpstr>
    </vt:vector>
  </TitlesOfParts>
  <Manager/>
  <Company>- 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subject/>
  <dc:creator>- -</dc:creator>
  <cp:keywords/>
  <dc:description/>
  <cp:lastModifiedBy>federico peconi</cp:lastModifiedBy>
  <cp:revision>193</cp:revision>
  <dcterms:created xsi:type="dcterms:W3CDTF">2006-11-20T16:13:10Z</dcterms:created>
  <dcterms:modified xsi:type="dcterms:W3CDTF">2020-10-13T01:04:45Z</dcterms:modified>
  <cp:category/>
</cp:coreProperties>
</file>